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  <p:sldMasterId id="2147483680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4666"/>
  </p:normalViewPr>
  <p:slideViewPr>
    <p:cSldViewPr snapToGrid="0" snapToObjects="1" showGuides="1">
      <p:cViewPr>
        <p:scale>
          <a:sx n="110" d="100"/>
          <a:sy n="110" d="100"/>
        </p:scale>
        <p:origin x="754" y="45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259862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3884613" y="8685212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/>
              <a:t>1</a:t>
            </a:fld>
            <a:endParaRPr lang="en"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341" name="Shape 341"/>
          <p:cNvSpPr txBox="1">
            <a:spLocks noGrp="1"/>
          </p:cNvSpPr>
          <p:nvPr>
            <p:ph type="sldNum" idx="12"/>
          </p:nvPr>
        </p:nvSpPr>
        <p:spPr>
          <a:xfrm>
            <a:off x="3884613" y="8685212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/>
              <a:t>10</a:t>
            </a:fld>
            <a:endParaRPr lang="en"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352" name="Shape 352"/>
          <p:cNvSpPr txBox="1">
            <a:spLocks noGrp="1"/>
          </p:cNvSpPr>
          <p:nvPr>
            <p:ph type="sldNum" idx="12"/>
          </p:nvPr>
        </p:nvSpPr>
        <p:spPr>
          <a:xfrm>
            <a:off x="3884613" y="8685212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/>
              <a:t>11</a:t>
            </a:fld>
            <a:endParaRPr lang="en"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374" name="Shape 374"/>
          <p:cNvSpPr txBox="1">
            <a:spLocks noGrp="1"/>
          </p:cNvSpPr>
          <p:nvPr>
            <p:ph type="sldNum" idx="12"/>
          </p:nvPr>
        </p:nvSpPr>
        <p:spPr>
          <a:xfrm>
            <a:off x="3884613" y="8685212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/>
              <a:t>12</a:t>
            </a:fld>
            <a:endParaRPr lang="en"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399" name="Shape 399"/>
          <p:cNvSpPr txBox="1">
            <a:spLocks noGrp="1"/>
          </p:cNvSpPr>
          <p:nvPr>
            <p:ph type="sldNum" idx="12"/>
          </p:nvPr>
        </p:nvSpPr>
        <p:spPr>
          <a:xfrm>
            <a:off x="3884613" y="8685212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/>
              <a:t>13</a:t>
            </a:fld>
            <a:endParaRPr lang="en"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3884613" y="8685212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/>
              <a:t>2</a:t>
            </a:fld>
            <a:endParaRPr lang="en"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3884613" y="8685212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/>
              <a:t>3</a:t>
            </a:fld>
            <a:endParaRPr lang="en"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76" name="Shape 276"/>
          <p:cNvSpPr txBox="1">
            <a:spLocks noGrp="1"/>
          </p:cNvSpPr>
          <p:nvPr>
            <p:ph type="sldNum" idx="12"/>
          </p:nvPr>
        </p:nvSpPr>
        <p:spPr>
          <a:xfrm>
            <a:off x="3884613" y="8685212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/>
              <a:t>4</a:t>
            </a:fld>
            <a:endParaRPr lang="en"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3884613" y="8685212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/>
              <a:t>5</a:t>
            </a:fld>
            <a:endParaRPr lang="en"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98" name="Shape 298"/>
          <p:cNvSpPr txBox="1">
            <a:spLocks noGrp="1"/>
          </p:cNvSpPr>
          <p:nvPr>
            <p:ph type="sldNum" idx="12"/>
          </p:nvPr>
        </p:nvSpPr>
        <p:spPr>
          <a:xfrm>
            <a:off x="3884613" y="8685212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/>
              <a:t>6</a:t>
            </a:fld>
            <a:endParaRPr lang="en"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3884613" y="8685212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/>
              <a:t>7</a:t>
            </a:fld>
            <a:endParaRPr lang="en"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317" name="Shape 317"/>
          <p:cNvSpPr txBox="1">
            <a:spLocks noGrp="1"/>
          </p:cNvSpPr>
          <p:nvPr>
            <p:ph type="sldNum" idx="12"/>
          </p:nvPr>
        </p:nvSpPr>
        <p:spPr>
          <a:xfrm>
            <a:off x="3884613" y="8685212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/>
              <a:t>8</a:t>
            </a:fld>
            <a:endParaRPr lang="en"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3884613" y="8685212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89450" tIns="89450" rIns="89450" bIns="8945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/>
              <a:t>9</a:t>
            </a:fld>
            <a:endParaRPr lang="en"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2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-Sec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728547" y="3990560"/>
            <a:ext cx="7183500" cy="53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Clr>
                <a:srgbClr val="0070C0"/>
              </a:buClr>
              <a:buFont typeface="Calibri"/>
              <a:buNone/>
              <a:defRPr sz="4000" b="0" i="0" u="none" strike="noStrike" cap="small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 descr="Related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05000" y="666750"/>
            <a:ext cx="5443800" cy="33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tile Pag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 descr="Blue-Gradient-Background-1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18859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rgbClr val="FFC000"/>
              </a:buClr>
              <a:buFont typeface="Calibri"/>
              <a:buNone/>
              <a:defRPr sz="2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grpSp>
        <p:nvGrpSpPr>
          <p:cNvPr id="61" name="Shape 61"/>
          <p:cNvGrpSpPr/>
          <p:nvPr/>
        </p:nvGrpSpPr>
        <p:grpSpPr>
          <a:xfrm>
            <a:off x="432815" y="736282"/>
            <a:ext cx="2338805" cy="509087"/>
            <a:chOff x="1403648" y="892920"/>
            <a:chExt cx="4032423" cy="859800"/>
          </a:xfrm>
        </p:grpSpPr>
        <p:pic>
          <p:nvPicPr>
            <p:cNvPr id="62" name="Shape 62" descr="C:\Users\Marco\Desktop\Synced Docs\Minerva\Documents\Company\General presentations\2012\December\minerva_logo_landscape copy.png"/>
            <p:cNvPicPr preferRelativeResize="0"/>
            <p:nvPr/>
          </p:nvPicPr>
          <p:blipFill/>
          <p:spPr>
            <a:xfrm>
              <a:off x="1403648" y="939529"/>
              <a:ext cx="960600" cy="756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Shape 63"/>
            <p:cNvPicPr preferRelativeResize="0"/>
            <p:nvPr/>
          </p:nvPicPr>
          <p:blipFill rotWithShape="1">
            <a:blip r:embed="rId3">
              <a:alphaModFix/>
            </a:blip>
            <a:srcRect l="27964"/>
            <a:stretch/>
          </p:blipFill>
          <p:spPr>
            <a:xfrm>
              <a:off x="2256671" y="892920"/>
              <a:ext cx="3179400" cy="859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w/o Minerv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 descr="C:\Users\Marco\Desktop\Synced Docs\Minerva\Documents\Company\General presentations\2012\December\minerva_logo_landscape copy.png"/>
          <p:cNvPicPr preferRelativeResize="0"/>
          <p:nvPr/>
        </p:nvPicPr>
        <p:blipFill/>
        <p:spPr>
          <a:xfrm>
            <a:off x="8479400" y="195485"/>
            <a:ext cx="557100" cy="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7408378" y="4815035"/>
            <a:ext cx="16593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5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Minerva Confidential ● </a:t>
            </a:r>
            <a:fld id="{00000000-1234-1234-1234-123412341234}" type="slidenum">
              <a:rPr lang="en" sz="120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u="none">
              <a:solidFill>
                <a:srgbClr val="3366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219200" y="133352"/>
            <a:ext cx="7031100" cy="40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0C0"/>
              </a:buClr>
              <a:buFont typeface="Calibri"/>
              <a:buNone/>
              <a:defRPr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09600" y="1047750"/>
            <a:ext cx="8077200" cy="350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7F7F7F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7F7F7F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Side by Side w/o Minerva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 descr="C:\Users\Marco\Desktop\Synced Docs\Minerva\Documents\Company\General presentations\2012\December\minerva_logo_landscape copy.png"/>
          <p:cNvPicPr preferRelativeResize="0"/>
          <p:nvPr/>
        </p:nvPicPr>
        <p:blipFill/>
        <p:spPr>
          <a:xfrm>
            <a:off x="8479400" y="195485"/>
            <a:ext cx="557100" cy="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7391407" y="4815035"/>
            <a:ext cx="16593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5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Minerva Confidential ● </a:t>
            </a:r>
            <a:fld id="{00000000-1234-1234-1234-123412341234}" type="slidenum">
              <a:rPr lang="en" sz="120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u="none">
              <a:solidFill>
                <a:srgbClr val="3366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219200" y="133352"/>
            <a:ext cx="7031100" cy="40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0C0"/>
              </a:buClr>
              <a:buFont typeface="Calibri"/>
              <a:buNone/>
              <a:defRPr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95537" y="1006079"/>
            <a:ext cx="4020300" cy="345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09550" algn="l" rtl="0">
              <a:spcBef>
                <a:spcPts val="420"/>
              </a:spcBef>
              <a:buClr>
                <a:srgbClr val="7F7F7F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71450" algn="l" rtl="0">
              <a:spcBef>
                <a:spcPts val="360"/>
              </a:spcBef>
              <a:buClr>
                <a:srgbClr val="7F7F7F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7F7F7F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7F7F7F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716016" y="1005576"/>
            <a:ext cx="4032300" cy="345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09550" algn="l" rtl="0">
              <a:spcBef>
                <a:spcPts val="420"/>
              </a:spcBef>
              <a:buClr>
                <a:srgbClr val="7F7F7F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71450" algn="l" rtl="0">
              <a:spcBef>
                <a:spcPts val="360"/>
              </a:spcBef>
              <a:buClr>
                <a:srgbClr val="7F7F7F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7F7F7F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7F7F7F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Graphics w/o Minerva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 descr="C:\Users\Marco\Desktop\Synced Docs\Minerva\Documents\Company\General presentations\2012\December\minerva_logo_landscape copy.png"/>
          <p:cNvPicPr preferRelativeResize="0"/>
          <p:nvPr/>
        </p:nvPicPr>
        <p:blipFill/>
        <p:spPr>
          <a:xfrm>
            <a:off x="8479400" y="195485"/>
            <a:ext cx="557100" cy="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7408378" y="4815035"/>
            <a:ext cx="16593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5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Minerva Confidential ● </a:t>
            </a:r>
            <a:fld id="{00000000-1234-1234-1234-123412341234}" type="slidenum">
              <a:rPr lang="en" sz="120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u="none">
              <a:solidFill>
                <a:srgbClr val="3366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219200" y="133352"/>
            <a:ext cx="7031100" cy="40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0C0"/>
              </a:buClr>
              <a:buFont typeface="Calibri"/>
              <a:buNone/>
              <a:defRPr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4025" y="1006079"/>
            <a:ext cx="8100900" cy="345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84150" algn="l" rtl="0">
              <a:spcBef>
                <a:spcPts val="500"/>
              </a:spcBef>
              <a:buClr>
                <a:srgbClr val="7F7F7F"/>
              </a:buClr>
              <a:buSzPct val="100000"/>
              <a:buFont typeface="Arial"/>
              <a:buChar char="•"/>
              <a:defRPr sz="25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2400" algn="l" rtl="0">
              <a:spcBef>
                <a:spcPts val="420"/>
              </a:spcBef>
              <a:buClr>
                <a:srgbClr val="7F7F7F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7F7F7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Grey Split Page w/o Minerva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4644008" y="4"/>
            <a:ext cx="4499999" cy="51435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7408378" y="4815035"/>
            <a:ext cx="16593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5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Minerva Confidential ● </a:t>
            </a:r>
            <a:fld id="{00000000-1234-1234-1234-123412341234}" type="slidenum">
              <a:rPr lang="en" sz="120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u="none">
              <a:solidFill>
                <a:srgbClr val="3366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Shape 83" descr="C:\Users\Marco\Desktop\Synced Docs\Minerva\Documents\Company\General presentations\2012\December\minerva_logo_landscape copy.png"/>
          <p:cNvPicPr preferRelativeResize="0"/>
          <p:nvPr/>
        </p:nvPicPr>
        <p:blipFill/>
        <p:spPr>
          <a:xfrm>
            <a:off x="8479400" y="195485"/>
            <a:ext cx="557100" cy="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219200" y="133352"/>
            <a:ext cx="7031100" cy="40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0C0"/>
              </a:buClr>
              <a:buFont typeface="Calibri"/>
              <a:buNone/>
              <a:defRPr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/>
          <p:nvPr/>
        </p:nvSpPr>
        <p:spPr>
          <a:xfrm>
            <a:off x="76200" y="133351"/>
            <a:ext cx="1295400" cy="305400"/>
          </a:xfrm>
          <a:prstGeom prst="rect">
            <a:avLst/>
          </a:prstGeom>
          <a:noFill/>
          <a:ln>
            <a:noFill/>
          </a:ln>
        </p:spPr>
        <p:txBody>
          <a:bodyPr wrap="square" lIns="65300" tIns="32650" rIns="65300" bIns="3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Orange Split Page w/o Minerva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4644008" y="4"/>
            <a:ext cx="4499999" cy="51435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7408378" y="4808683"/>
            <a:ext cx="16593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5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Minerva Confidential ● </a:t>
            </a:r>
            <a:fld id="{00000000-1234-1234-1234-123412341234}" type="slidenum">
              <a:rPr lang="en" sz="120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u="none">
              <a:solidFill>
                <a:srgbClr val="3366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Shape 89" descr="C:\Users\Marco\Desktop\Synced Docs\Minerva\Documents\Company\General presentations\2012\December\minerva_logo_landscape copy.png"/>
          <p:cNvPicPr preferRelativeResize="0"/>
          <p:nvPr/>
        </p:nvPicPr>
        <p:blipFill/>
        <p:spPr>
          <a:xfrm>
            <a:off x="8479400" y="195485"/>
            <a:ext cx="557100" cy="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219200" y="133352"/>
            <a:ext cx="7031100" cy="40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0C0"/>
              </a:buClr>
              <a:buFont typeface="Calibri"/>
              <a:buNone/>
              <a:defRPr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Green Split Page w/o Minerva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4644008" y="4"/>
            <a:ext cx="4499999" cy="5143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7408378" y="4808683"/>
            <a:ext cx="16593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5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Minerva Confidential ● </a:t>
            </a:r>
            <a:fld id="{00000000-1234-1234-1234-123412341234}" type="slidenum">
              <a:rPr lang="en" sz="120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u="none">
              <a:solidFill>
                <a:srgbClr val="3366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Shape 94" descr="C:\Users\Marco\Desktop\Synced Docs\Minerva\Documents\Company\General presentations\2012\December\minerva_logo_landscape copy.png"/>
          <p:cNvPicPr preferRelativeResize="0"/>
          <p:nvPr/>
        </p:nvPicPr>
        <p:blipFill/>
        <p:spPr>
          <a:xfrm>
            <a:off x="8479400" y="195485"/>
            <a:ext cx="557100" cy="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219200" y="133352"/>
            <a:ext cx="7031100" cy="40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0C0"/>
              </a:buClr>
              <a:buFont typeface="Calibri"/>
              <a:buNone/>
              <a:defRPr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8" y="4"/>
            <a:ext cx="9144000" cy="5143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5764453" y="4808683"/>
            <a:ext cx="32385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5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 Corporate Overview 2013 ● Minerva Confidential ● </a:t>
            </a:r>
            <a:fld id="{00000000-1234-1234-1234-123412341234}" type="slidenum">
              <a:rPr lang="en" sz="120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u="none">
              <a:solidFill>
                <a:srgbClr val="3366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Shape 99" descr="C:\Users\Marco\Desktop\Synced Docs\Minerva\Documents\Company\General presentations\2012\December\minerva_logo_landscape copy.png"/>
          <p:cNvPicPr preferRelativeResize="0"/>
          <p:nvPr/>
        </p:nvPicPr>
        <p:blipFill/>
        <p:spPr>
          <a:xfrm>
            <a:off x="8479400" y="195485"/>
            <a:ext cx="557100" cy="4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Pag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7391407" y="4808683"/>
            <a:ext cx="16593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50" b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Minerva Confidential ● </a:t>
            </a:r>
            <a:fld id="{00000000-1234-1234-1234-123412341234}" type="slidenum">
              <a:rPr lang="en" sz="1200" b="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u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Shape 102" descr="C:\Users\Marco\Desktop\Synced Docs\Minerva\Documents\Company\General presentations\2012\December\minerva_logo_landscape copy.png"/>
          <p:cNvPicPr preferRelativeResize="0"/>
          <p:nvPr/>
        </p:nvPicPr>
        <p:blipFill/>
        <p:spPr>
          <a:xfrm>
            <a:off x="8479400" y="195485"/>
            <a:ext cx="557100" cy="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066800" y="133352"/>
            <a:ext cx="7183500" cy="40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0C0"/>
              </a:buClr>
              <a:buFont typeface="Calibri"/>
              <a:buNone/>
              <a:defRPr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7391407" y="4808683"/>
            <a:ext cx="16593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05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Minerva Confidential ● </a:t>
            </a:r>
            <a:fld id="{00000000-1234-1234-1234-123412341234}" type="slidenum">
              <a:rPr lang="en"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Shape 105" descr="C:\Users\Marco\Desktop\Synced Docs\Minerva\Documents\Company\General presentations\2012\December\minerva_logo_landscape copy.png"/>
          <p:cNvPicPr preferRelativeResize="0"/>
          <p:nvPr/>
        </p:nvPicPr>
        <p:blipFill/>
        <p:spPr>
          <a:xfrm>
            <a:off x="8478838" y="195263"/>
            <a:ext cx="557100" cy="44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inerva Messaging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0B0F0"/>
              </a:gs>
              <a:gs pos="97000">
                <a:srgbClr val="005CBF"/>
              </a:gs>
              <a:gs pos="100000">
                <a:srgbClr val="005CBF"/>
              </a:gs>
            </a:gsLst>
            <a:lin ang="5400012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Shape 108" descr="C:\Users\Marco\Desktop\Synced Docs\Minerva\Documents\Company\General presentations\2012\December\minerva_logo_landscape copy.png"/>
          <p:cNvPicPr preferRelativeResize="0"/>
          <p:nvPr/>
        </p:nvPicPr>
        <p:blipFill/>
        <p:spPr>
          <a:xfrm>
            <a:off x="8479400" y="195485"/>
            <a:ext cx="557100" cy="447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Shape 109"/>
          <p:cNvGrpSpPr/>
          <p:nvPr/>
        </p:nvGrpSpPr>
        <p:grpSpPr>
          <a:xfrm>
            <a:off x="1501656" y="3569725"/>
            <a:ext cx="1577589" cy="933199"/>
            <a:chOff x="4617814" y="3431691"/>
            <a:chExt cx="1810200" cy="913200"/>
          </a:xfrm>
        </p:grpSpPr>
        <p:pic>
          <p:nvPicPr>
            <p:cNvPr id="110" name="Shape 110" descr="L:\Marketing Presentations\Screen Shots\YourTV Screen Shots\YourTV 1.3\iPad_Fullscreen_Search+CTV&amp;PVR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903878" y="3507528"/>
              <a:ext cx="1268400" cy="70260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9"/>
                </a:srgbClr>
              </a:outerShdw>
            </a:effectLst>
          </p:spPr>
        </p:pic>
        <p:pic>
          <p:nvPicPr>
            <p:cNvPr id="111" name="Shape 111" descr="http://www.seantsweeney.com/static/images/Ultrabook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17814" y="3431691"/>
              <a:ext cx="1810200" cy="91320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9"/>
                </a:srgbClr>
              </a:outerShdw>
            </a:effectLst>
          </p:spPr>
        </p:pic>
      </p:grpSp>
      <p:pic>
        <p:nvPicPr>
          <p:cNvPr id="112" name="Shape 112" descr="http://www.clker.com/cliparts/0/d/3/2/12205452201820142176shokunin_World_Map.svg.hi.png"/>
          <p:cNvPicPr preferRelativeResize="0"/>
          <p:nvPr/>
        </p:nvPicPr>
        <p:blipFill/>
        <p:spPr>
          <a:xfrm>
            <a:off x="1673951" y="296692"/>
            <a:ext cx="5488800" cy="2808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113" name="Shape 113"/>
          <p:cNvSpPr/>
          <p:nvPr/>
        </p:nvSpPr>
        <p:spPr>
          <a:xfrm rot="-1572210">
            <a:off x="3033584" y="2000221"/>
            <a:ext cx="1807226" cy="1390907"/>
          </a:xfrm>
          <a:prstGeom prst="arc">
            <a:avLst>
              <a:gd name="adj1" fmla="val 13098687"/>
              <a:gd name="adj2" fmla="val 20292711"/>
            </a:avLst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/>
          <p:nvPr/>
        </p:nvSpPr>
        <p:spPr>
          <a:xfrm rot="450141" flipH="1">
            <a:off x="2041632" y="910817"/>
            <a:ext cx="2141431" cy="1066919"/>
          </a:xfrm>
          <a:prstGeom prst="arc">
            <a:avLst>
              <a:gd name="adj1" fmla="val 11193535"/>
              <a:gd name="adj2" fmla="val 21186017"/>
            </a:avLst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/>
          <p:nvPr/>
        </p:nvSpPr>
        <p:spPr>
          <a:xfrm rot="449897" flipH="1">
            <a:off x="2669191" y="1683254"/>
            <a:ext cx="2216150" cy="1066919"/>
          </a:xfrm>
          <a:prstGeom prst="arc">
            <a:avLst>
              <a:gd name="adj1" fmla="val 11196859"/>
              <a:gd name="adj2" fmla="val 21491778"/>
            </a:avLst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/>
          <p:nvPr/>
        </p:nvSpPr>
        <p:spPr>
          <a:xfrm rot="-827013" flipH="1">
            <a:off x="2094300" y="642197"/>
            <a:ext cx="2260187" cy="1267067"/>
          </a:xfrm>
          <a:prstGeom prst="arc">
            <a:avLst>
              <a:gd name="adj1" fmla="val 10898607"/>
              <a:gd name="adj2" fmla="val 20754978"/>
            </a:avLst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/>
          <p:nvPr/>
        </p:nvSpPr>
        <p:spPr>
          <a:xfrm rot="-4760238">
            <a:off x="3159219" y="290576"/>
            <a:ext cx="1520859" cy="2418087"/>
          </a:xfrm>
          <a:prstGeom prst="arc">
            <a:avLst>
              <a:gd name="adj1" fmla="val 16200000"/>
              <a:gd name="adj2" fmla="val 3467709"/>
            </a:avLst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/>
          <p:nvPr/>
        </p:nvSpPr>
        <p:spPr>
          <a:xfrm rot="-5400000">
            <a:off x="2923003" y="-555174"/>
            <a:ext cx="2514600" cy="5165100"/>
          </a:xfrm>
          <a:prstGeom prst="arc">
            <a:avLst>
              <a:gd name="adj1" fmla="val 17555719"/>
              <a:gd name="adj2" fmla="val 4343317"/>
            </a:avLst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/>
          <p:nvPr/>
        </p:nvSpPr>
        <p:spPr>
          <a:xfrm rot="10800000">
            <a:off x="6292230" y="1309103"/>
            <a:ext cx="84900" cy="456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 rot="10800000">
            <a:off x="4818978" y="2237761"/>
            <a:ext cx="84900" cy="456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/>
          <p:nvPr/>
        </p:nvSpPr>
        <p:spPr>
          <a:xfrm rot="10800000">
            <a:off x="4818978" y="1124073"/>
            <a:ext cx="84900" cy="456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/>
          <p:nvPr/>
        </p:nvSpPr>
        <p:spPr>
          <a:xfrm rot="10800000">
            <a:off x="4249080" y="971673"/>
            <a:ext cx="84900" cy="456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/>
          <p:nvPr/>
        </p:nvSpPr>
        <p:spPr>
          <a:xfrm rot="10800000">
            <a:off x="4491287" y="2046144"/>
            <a:ext cx="84900" cy="456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/>
          <p:nvPr/>
        </p:nvSpPr>
        <p:spPr>
          <a:xfrm rot="10800000">
            <a:off x="3111586" y="2492576"/>
            <a:ext cx="84900" cy="456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/>
          <p:nvPr/>
        </p:nvSpPr>
        <p:spPr>
          <a:xfrm rot="10800000">
            <a:off x="4120637" y="1438645"/>
            <a:ext cx="84900" cy="456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/>
          <p:nvPr/>
        </p:nvSpPr>
        <p:spPr>
          <a:xfrm rot="10800000">
            <a:off x="2666983" y="1263383"/>
            <a:ext cx="84900" cy="456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/>
          <p:nvPr/>
        </p:nvSpPr>
        <p:spPr>
          <a:xfrm rot="10800000">
            <a:off x="2178548" y="1192703"/>
            <a:ext cx="84900" cy="456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/>
          <p:nvPr/>
        </p:nvSpPr>
        <p:spPr>
          <a:xfrm rot="10800000">
            <a:off x="2124900" y="1264801"/>
            <a:ext cx="84900" cy="456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/>
          <p:nvPr/>
        </p:nvSpPr>
        <p:spPr>
          <a:xfrm rot="10800000">
            <a:off x="2040016" y="1146932"/>
            <a:ext cx="84900" cy="456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/>
          <p:nvPr/>
        </p:nvSpPr>
        <p:spPr>
          <a:xfrm rot="10800000">
            <a:off x="2635748" y="2046143"/>
            <a:ext cx="84900" cy="456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2190075" y="206790"/>
            <a:ext cx="411900" cy="341400"/>
          </a:xfrm>
          <a:prstGeom prst="cloudCallout">
            <a:avLst>
              <a:gd name="adj1" fmla="val -8687"/>
              <a:gd name="adj2" fmla="val 68594"/>
            </a:avLst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</a:p>
        </p:txBody>
      </p:sp>
      <p:grpSp>
        <p:nvGrpSpPr>
          <p:cNvPr id="132" name="Shape 132"/>
          <p:cNvGrpSpPr/>
          <p:nvPr/>
        </p:nvGrpSpPr>
        <p:grpSpPr>
          <a:xfrm>
            <a:off x="2799758" y="1468515"/>
            <a:ext cx="412010" cy="341427"/>
            <a:chOff x="4243491" y="3136114"/>
            <a:chExt cx="515400" cy="413400"/>
          </a:xfrm>
        </p:grpSpPr>
        <p:sp>
          <p:nvSpPr>
            <p:cNvPr id="133" name="Shape 133"/>
            <p:cNvSpPr/>
            <p:nvPr/>
          </p:nvSpPr>
          <p:spPr>
            <a:xfrm>
              <a:off x="4243491" y="3136114"/>
              <a:ext cx="515400" cy="413400"/>
            </a:xfrm>
            <a:prstGeom prst="cloudCallout">
              <a:avLst>
                <a:gd name="adj1" fmla="val -6078"/>
                <a:gd name="adj2" fmla="val 65341"/>
              </a:avLst>
            </a:prstGeom>
            <a:gradFill>
              <a:gsLst>
                <a:gs pos="0">
                  <a:srgbClr val="992D2B"/>
                </a:gs>
                <a:gs pos="80000">
                  <a:srgbClr val="C93D39"/>
                </a:gs>
                <a:gs pos="100000">
                  <a:srgbClr val="CD3A36"/>
                </a:gs>
              </a:gsLst>
              <a:lin ang="16200038" scaled="0"/>
            </a:gradFill>
            <a:ln w="9525" cap="flat" cmpd="sng">
              <a:solidFill>
                <a:srgbClr val="BD4B4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4" name="Shape 134" descr="http://icons.iconarchive.com/icons/visualpharm/icons8-metro-style/512/Photo-Video-Film-reel-icon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151727">
              <a:off x="4343038" y="3235887"/>
              <a:ext cx="257771" cy="257771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9"/>
                </a:srgbClr>
              </a:outerShdw>
            </a:effectLst>
          </p:spPr>
        </p:pic>
      </p:grpSp>
      <p:pic>
        <p:nvPicPr>
          <p:cNvPr id="135" name="Shape 135" descr="http://files.softicons.com/download/internet-cons/practika-icons-by-dryicons/png/256/use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33600" y="713333"/>
            <a:ext cx="486600" cy="486600"/>
          </a:xfrm>
          <a:prstGeom prst="rect">
            <a:avLst/>
          </a:prstGeom>
          <a:noFill/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36" name="Shape 136"/>
          <p:cNvGrpSpPr/>
          <p:nvPr/>
        </p:nvGrpSpPr>
        <p:grpSpPr>
          <a:xfrm>
            <a:off x="5608137" y="267702"/>
            <a:ext cx="412010" cy="341427"/>
            <a:chOff x="5558746" y="3105150"/>
            <a:chExt cx="515400" cy="413400"/>
          </a:xfrm>
        </p:grpSpPr>
        <p:sp>
          <p:nvSpPr>
            <p:cNvPr id="137" name="Shape 137"/>
            <p:cNvSpPr/>
            <p:nvPr/>
          </p:nvSpPr>
          <p:spPr>
            <a:xfrm>
              <a:off x="5558746" y="3105150"/>
              <a:ext cx="515400" cy="413400"/>
            </a:xfrm>
            <a:prstGeom prst="cloudCallout">
              <a:avLst>
                <a:gd name="adj1" fmla="val -6078"/>
                <a:gd name="adj2" fmla="val 65341"/>
              </a:avLst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38" scaled="0"/>
            </a:gradFill>
            <a:ln w="9525" cap="flat" cmpd="sng">
              <a:solidFill>
                <a:srgbClr val="F5913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Shape 138" descr="http://static2.wikia.nocookie.net/__cb20130117173954/clubpenguin/images/7/7c/Exclamation_Point_Emoticon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684417" y="3160158"/>
              <a:ext cx="283800" cy="28380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9"/>
                </a:srgbClr>
              </a:outerShdw>
            </a:effectLst>
          </p:spPr>
        </p:pic>
      </p:grpSp>
      <p:sp>
        <p:nvSpPr>
          <p:cNvPr id="139" name="Shape 139"/>
          <p:cNvSpPr/>
          <p:nvPr/>
        </p:nvSpPr>
        <p:spPr>
          <a:xfrm rot="-841666">
            <a:off x="4827718" y="1141310"/>
            <a:ext cx="1475295" cy="685842"/>
          </a:xfrm>
          <a:prstGeom prst="arc">
            <a:avLst>
              <a:gd name="adj1" fmla="val 11232227"/>
              <a:gd name="adj2" fmla="val 16909942"/>
            </a:avLst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/>
          <p:nvPr/>
        </p:nvSpPr>
        <p:spPr>
          <a:xfrm rot="10800000">
            <a:off x="5522969" y="1101212"/>
            <a:ext cx="84900" cy="456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 rot="10800000">
            <a:off x="4818978" y="1590666"/>
            <a:ext cx="84900" cy="456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/>
          <p:nvPr/>
        </p:nvSpPr>
        <p:spPr>
          <a:xfrm rot="-2785034">
            <a:off x="2766974" y="1252274"/>
            <a:ext cx="3250645" cy="1552644"/>
          </a:xfrm>
          <a:prstGeom prst="arc">
            <a:avLst>
              <a:gd name="adj1" fmla="val 13245151"/>
              <a:gd name="adj2" fmla="val 21550994"/>
            </a:avLst>
          </a:prstGeom>
          <a:noFill/>
          <a:ln w="127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Shape 143"/>
          <p:cNvGrpSpPr/>
          <p:nvPr/>
        </p:nvGrpSpPr>
        <p:grpSpPr>
          <a:xfrm>
            <a:off x="4373545" y="1010864"/>
            <a:ext cx="412010" cy="341427"/>
            <a:chOff x="4977610" y="3284671"/>
            <a:chExt cx="515400" cy="413400"/>
          </a:xfrm>
        </p:grpSpPr>
        <p:sp>
          <p:nvSpPr>
            <p:cNvPr id="144" name="Shape 144"/>
            <p:cNvSpPr/>
            <p:nvPr/>
          </p:nvSpPr>
          <p:spPr>
            <a:xfrm>
              <a:off x="4977610" y="3284671"/>
              <a:ext cx="515400" cy="413400"/>
            </a:xfrm>
            <a:prstGeom prst="cloudCallout">
              <a:avLst>
                <a:gd name="adj1" fmla="val -3468"/>
                <a:gd name="adj2" fmla="val 63714"/>
              </a:avLst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38" scaled="0"/>
            </a:gradFill>
            <a:ln w="9525" cap="flat" cmpd="sng">
              <a:solidFill>
                <a:srgbClr val="97B85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5" name="Shape 145" descr="http://wish.org/~/media/Shared/72x72%20Icons-Blue%20on-transparent-bkgr/MAW_icon-72px-blue_on_transparent_28_envelope-thumb.ashx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-1551613">
              <a:off x="5082601" y="3336078"/>
              <a:ext cx="305380" cy="30538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9"/>
                </a:srgbClr>
              </a:outerShdw>
            </a:effectLst>
          </p:spPr>
        </p:pic>
      </p:grpSp>
      <p:sp>
        <p:nvSpPr>
          <p:cNvPr id="146" name="Shape 146"/>
          <p:cNvSpPr/>
          <p:nvPr/>
        </p:nvSpPr>
        <p:spPr>
          <a:xfrm rot="10800000">
            <a:off x="5466146" y="812694"/>
            <a:ext cx="84900" cy="456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/>
          <p:nvPr/>
        </p:nvSpPr>
        <p:spPr>
          <a:xfrm rot="10800000">
            <a:off x="3328430" y="2091864"/>
            <a:ext cx="84900" cy="456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Shape 148" descr="http://files.softicons.com/download/internet-cons/practika-icons-by-dryicons/png/256/user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56327" y="1942016"/>
            <a:ext cx="477300" cy="477300"/>
          </a:xfrm>
          <a:prstGeom prst="rect">
            <a:avLst/>
          </a:prstGeom>
          <a:noFill/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9" name="Shape 149" descr="http://files.softicons.com/download/internet-cons/practika-icons-by-dryicons/png/256/user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609303" y="766337"/>
            <a:ext cx="486600" cy="486599"/>
          </a:xfrm>
          <a:prstGeom prst="rect">
            <a:avLst/>
          </a:prstGeom>
          <a:noFill/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0" name="Shape 150" descr="http://files.softicons.com/download/internet-cons/practika-icons-by-dryicons/png/256/user.png"/>
          <p:cNvPicPr preferRelativeResize="0"/>
          <p:nvPr/>
        </p:nvPicPr>
        <p:blipFill/>
        <p:spPr>
          <a:xfrm>
            <a:off x="4355517" y="1476503"/>
            <a:ext cx="479400" cy="479399"/>
          </a:xfrm>
          <a:prstGeom prst="rect">
            <a:avLst/>
          </a:prstGeom>
          <a:noFill/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51" name="Shape 151"/>
          <p:cNvGrpSpPr/>
          <p:nvPr/>
        </p:nvGrpSpPr>
        <p:grpSpPr>
          <a:xfrm>
            <a:off x="3302744" y="3847203"/>
            <a:ext cx="1362600" cy="956618"/>
            <a:chOff x="1975600" y="3447995"/>
            <a:chExt cx="1135974" cy="848667"/>
          </a:xfrm>
        </p:grpSpPr>
        <p:pic>
          <p:nvPicPr>
            <p:cNvPr id="152" name="Shape 152" descr="L:\Marketing Presentations\Screen Shots\YourTV Screen Shots\YourTV 1.3\iPad_Fullscreen_Recommendations+Related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082474" y="3538566"/>
              <a:ext cx="938100" cy="66660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9"/>
                </a:srgbClr>
              </a:outerShdw>
            </a:effectLst>
          </p:spPr>
        </p:pic>
        <p:grpSp>
          <p:nvGrpSpPr>
            <p:cNvPr id="153" name="Shape 153"/>
            <p:cNvGrpSpPr/>
            <p:nvPr/>
          </p:nvGrpSpPr>
          <p:grpSpPr>
            <a:xfrm>
              <a:off x="1975600" y="3447995"/>
              <a:ext cx="1135974" cy="848667"/>
              <a:chOff x="1411108" y="3141200"/>
              <a:chExt cx="1535100" cy="1199700"/>
            </a:xfrm>
          </p:grpSpPr>
          <p:pic>
            <p:nvPicPr>
              <p:cNvPr id="154" name="Shape 154" descr="http://fc02.deviantart.net/fs71/f/2013/074/6/3/ipad_png_by_tatiana931220-d5y6avf.png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 rot="-5400000">
                <a:off x="1578808" y="2973500"/>
                <a:ext cx="1199700" cy="15351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4709"/>
                  </a:srgbClr>
                </a:outerShdw>
              </a:effectLst>
            </p:spPr>
          </p:pic>
          <p:sp>
            <p:nvSpPr>
              <p:cNvPr id="155" name="Shape 155"/>
              <p:cNvSpPr/>
              <p:nvPr/>
            </p:nvSpPr>
            <p:spPr>
              <a:xfrm>
                <a:off x="2826400" y="3718550"/>
                <a:ext cx="91500" cy="91500"/>
              </a:xfrm>
              <a:prstGeom prst="ellipse">
                <a:avLst/>
              </a:prstGeom>
              <a:noFill/>
              <a:ln w="9525" cap="flat" cmpd="sng">
                <a:solidFill>
                  <a:srgbClr val="D8D8D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6" name="Shape 156"/>
          <p:cNvSpPr/>
          <p:nvPr/>
        </p:nvSpPr>
        <p:spPr>
          <a:xfrm>
            <a:off x="495300" y="2647953"/>
            <a:ext cx="8153367" cy="148137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Calibri"/>
              </a:rPr>
              <a:t>Our goal is to enable video service providers to offer the best television experience on any screen, over any network, at any time. </a:t>
            </a:r>
          </a:p>
        </p:txBody>
      </p:sp>
      <p:grpSp>
        <p:nvGrpSpPr>
          <p:cNvPr id="157" name="Shape 157"/>
          <p:cNvGrpSpPr/>
          <p:nvPr/>
        </p:nvGrpSpPr>
        <p:grpSpPr>
          <a:xfrm>
            <a:off x="4859734" y="3486019"/>
            <a:ext cx="702665" cy="1207136"/>
            <a:chOff x="3473100" y="3028948"/>
            <a:chExt cx="608263" cy="977122"/>
          </a:xfrm>
        </p:grpSpPr>
        <p:pic>
          <p:nvPicPr>
            <p:cNvPr id="158" name="Shape 158" descr="L:\Marketing Presentations\Screen Shots\5.6\iPhone_Main_Menu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581400" y="3181350"/>
              <a:ext cx="386400" cy="63630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9"/>
                </a:srgbClr>
              </a:outerShdw>
            </a:effectLst>
          </p:spPr>
        </p:pic>
        <p:grpSp>
          <p:nvGrpSpPr>
            <p:cNvPr id="159" name="Shape 159"/>
            <p:cNvGrpSpPr/>
            <p:nvPr/>
          </p:nvGrpSpPr>
          <p:grpSpPr>
            <a:xfrm>
              <a:off x="3473100" y="3028948"/>
              <a:ext cx="608263" cy="977122"/>
              <a:chOff x="3777235" y="2890085"/>
              <a:chExt cx="768300" cy="1393500"/>
            </a:xfrm>
          </p:grpSpPr>
          <p:pic>
            <p:nvPicPr>
              <p:cNvPr id="160" name="Shape 160" descr="http://meetrain.com/images/iphone5.png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3777235" y="2890085"/>
                <a:ext cx="768300" cy="13935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4709"/>
                  </a:srgbClr>
                </a:outerShdw>
              </a:effectLst>
            </p:spPr>
          </p:pic>
          <p:sp>
            <p:nvSpPr>
              <p:cNvPr id="161" name="Shape 161"/>
              <p:cNvSpPr/>
              <p:nvPr/>
            </p:nvSpPr>
            <p:spPr>
              <a:xfrm>
                <a:off x="4115614" y="4052930"/>
                <a:ext cx="85800" cy="80400"/>
              </a:xfrm>
              <a:prstGeom prst="ellipse">
                <a:avLst/>
              </a:prstGeom>
              <a:noFill/>
              <a:ln w="9525" cap="flat" cmpd="sng">
                <a:solidFill>
                  <a:srgbClr val="D8D8D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2" name="Shape 162"/>
          <p:cNvGrpSpPr/>
          <p:nvPr/>
        </p:nvGrpSpPr>
        <p:grpSpPr>
          <a:xfrm>
            <a:off x="5791351" y="3847281"/>
            <a:ext cx="1295698" cy="939566"/>
            <a:chOff x="5676717" y="3508212"/>
            <a:chExt cx="1562400" cy="1120800"/>
          </a:xfrm>
        </p:grpSpPr>
        <p:pic>
          <p:nvPicPr>
            <p:cNvPr id="163" name="Shape 163" descr="C:\Users\efreund\Documents\Minerva\Marketing Presentations\Screen Shots\eichler-epg.jp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5751762" y="3597314"/>
              <a:ext cx="1405500" cy="78480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9"/>
                </a:srgbClr>
              </a:outerShdw>
            </a:effectLst>
          </p:spPr>
        </p:pic>
        <p:pic>
          <p:nvPicPr>
            <p:cNvPr id="164" name="Shape 164" descr="http://topnews.in/law/files/lcd-tv2155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5676717" y="3508212"/>
              <a:ext cx="1562400" cy="112080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9"/>
                </a:srgbClr>
              </a:outerShdw>
            </a:effectLst>
          </p:spPr>
        </p:pic>
      </p:grpSp>
      <p:sp>
        <p:nvSpPr>
          <p:cNvPr id="165" name="Shape 165"/>
          <p:cNvSpPr txBox="1"/>
          <p:nvPr/>
        </p:nvSpPr>
        <p:spPr>
          <a:xfrm>
            <a:off x="7391407" y="4808683"/>
            <a:ext cx="16593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5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Minerva Confidential ● </a:t>
            </a:r>
            <a:fld id="{00000000-1234-1234-1234-123412341234}" type="slidenum">
              <a:rPr lang="en"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cosystem Partners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 descr="Blue-Gradient-Background-1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7391407" y="4808683"/>
            <a:ext cx="16593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5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Minerva Confidential ● </a:t>
            </a:r>
            <a:fld id="{00000000-1234-1234-1234-123412341234}" type="slidenum">
              <a:rPr lang="en"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Shape 169" descr="C:\Users\Marco\Desktop\Synced Docs\Minerva\Documents\Company\General presentations\2012\December\minerva_logo_landscape copy.png"/>
          <p:cNvPicPr preferRelativeResize="0"/>
          <p:nvPr/>
        </p:nvPicPr>
        <p:blipFill/>
        <p:spPr>
          <a:xfrm>
            <a:off x="8479400" y="195485"/>
            <a:ext cx="557100" cy="4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 descr="LargeOval_Glow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6259" y="1214145"/>
            <a:ext cx="3361200" cy="3226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Shape 171"/>
          <p:cNvGrpSpPr/>
          <p:nvPr/>
        </p:nvGrpSpPr>
        <p:grpSpPr>
          <a:xfrm>
            <a:off x="2970212" y="1483920"/>
            <a:ext cx="1869025" cy="1345500"/>
            <a:chOff x="2738665" y="2257296"/>
            <a:chExt cx="2392200" cy="1794000"/>
          </a:xfrm>
        </p:grpSpPr>
        <p:pic>
          <p:nvPicPr>
            <p:cNvPr id="172" name="Shape 172" descr="UpperLeft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738665" y="2257296"/>
              <a:ext cx="2392200" cy="179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Shape 173"/>
            <p:cNvSpPr txBox="1"/>
            <p:nvPr/>
          </p:nvSpPr>
          <p:spPr>
            <a:xfrm>
              <a:off x="2749392" y="2691847"/>
              <a:ext cx="2194800" cy="779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 Protection</a:t>
              </a:r>
            </a:p>
          </p:txBody>
        </p:sp>
      </p:grpSp>
      <p:grpSp>
        <p:nvGrpSpPr>
          <p:cNvPr id="174" name="Shape 174"/>
          <p:cNvGrpSpPr/>
          <p:nvPr/>
        </p:nvGrpSpPr>
        <p:grpSpPr>
          <a:xfrm>
            <a:off x="4312082" y="1483914"/>
            <a:ext cx="1443608" cy="1807425"/>
            <a:chOff x="4469267" y="2257296"/>
            <a:chExt cx="1847700" cy="2409900"/>
          </a:xfrm>
        </p:grpSpPr>
        <p:pic>
          <p:nvPicPr>
            <p:cNvPr id="175" name="Shape 175" descr="UpperRt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69267" y="2257296"/>
              <a:ext cx="1847700" cy="2409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Shape 176"/>
            <p:cNvSpPr txBox="1"/>
            <p:nvPr/>
          </p:nvSpPr>
          <p:spPr>
            <a:xfrm>
              <a:off x="4775146" y="3323698"/>
              <a:ext cx="1352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Streaming</a:t>
              </a:r>
            </a:p>
          </p:txBody>
        </p:sp>
      </p:grpSp>
      <p:grpSp>
        <p:nvGrpSpPr>
          <p:cNvPr id="177" name="Shape 177"/>
          <p:cNvGrpSpPr/>
          <p:nvPr/>
        </p:nvGrpSpPr>
        <p:grpSpPr>
          <a:xfrm>
            <a:off x="2974139" y="2366928"/>
            <a:ext cx="1387823" cy="1800675"/>
            <a:chOff x="2742596" y="3434641"/>
            <a:chExt cx="1776300" cy="2400900"/>
          </a:xfrm>
        </p:grpSpPr>
        <p:pic>
          <p:nvPicPr>
            <p:cNvPr id="178" name="Shape 178" descr="BottomLeft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742596" y="3434641"/>
              <a:ext cx="1776300" cy="2400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Shape 179"/>
            <p:cNvSpPr txBox="1"/>
            <p:nvPr/>
          </p:nvSpPr>
          <p:spPr>
            <a:xfrm>
              <a:off x="2949147" y="4249423"/>
              <a:ext cx="1069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Devices</a:t>
              </a:r>
            </a:p>
          </p:txBody>
        </p:sp>
      </p:grpSp>
      <p:grpSp>
        <p:nvGrpSpPr>
          <p:cNvPr id="180" name="Shape 180"/>
          <p:cNvGrpSpPr/>
          <p:nvPr/>
        </p:nvGrpSpPr>
        <p:grpSpPr>
          <a:xfrm>
            <a:off x="3851823" y="2811392"/>
            <a:ext cx="1903715" cy="1345500"/>
            <a:chOff x="3880171" y="4041369"/>
            <a:chExt cx="2436600" cy="1794000"/>
          </a:xfrm>
        </p:grpSpPr>
        <p:pic>
          <p:nvPicPr>
            <p:cNvPr id="181" name="Shape 181" descr="BottomRt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880171" y="4041369"/>
              <a:ext cx="2436600" cy="179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Shape 182"/>
            <p:cNvSpPr txBox="1"/>
            <p:nvPr/>
          </p:nvSpPr>
          <p:spPr>
            <a:xfrm>
              <a:off x="4544105" y="4777967"/>
              <a:ext cx="1237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Encoding</a:t>
              </a:r>
            </a:p>
          </p:txBody>
        </p:sp>
      </p:grpSp>
      <p:pic>
        <p:nvPicPr>
          <p:cNvPr id="183" name="Shape 183" descr="verimatixlogo.png"/>
          <p:cNvPicPr preferRelativeResize="0"/>
          <p:nvPr/>
        </p:nvPicPr>
        <p:blipFill/>
        <p:spPr>
          <a:xfrm>
            <a:off x="1594674" y="1700052"/>
            <a:ext cx="1071600" cy="4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 descr="anevia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0278" y="1417390"/>
            <a:ext cx="1071600" cy="51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 descr="Pac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74775" y="970169"/>
            <a:ext cx="633300" cy="52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 descr="rovi_logo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108248" y="692137"/>
            <a:ext cx="567899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 descr="wnc_logo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16547" y="1539700"/>
            <a:ext cx="739500" cy="26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 descr="Latens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595557" y="2922350"/>
            <a:ext cx="733200" cy="27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 descr="NewMarinerLogo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38580" y="4108100"/>
            <a:ext cx="1071600" cy="2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 descr="SeaChange International Logo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349855" y="2835769"/>
            <a:ext cx="1071600" cy="1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 descr="ADB_Logo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65753" y="2749208"/>
            <a:ext cx="540900" cy="4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 descr="HarmonicLogo.png"/>
          <p:cNvPicPr preferRelativeResize="0"/>
          <p:nvPr/>
        </p:nvPicPr>
        <p:blipFill/>
        <p:spPr>
          <a:xfrm>
            <a:off x="249786" y="1977188"/>
            <a:ext cx="1071600" cy="3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 descr="entone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109769" y="3939107"/>
            <a:ext cx="1071600" cy="2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 descr="Channels.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772400" y="2577961"/>
            <a:ext cx="1071600" cy="39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 descr="amino_IPTV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572458" y="1474820"/>
            <a:ext cx="1071599" cy="2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 descr="tribunemedia_logo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671285" y="741647"/>
            <a:ext cx="903000" cy="27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 descr="Calix_Logo.pn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701946" y="3484167"/>
            <a:ext cx="1039800" cy="37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 descr="https://iss.arrisi.com/acct/arris/img/arris_logo0.png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605241" y="936520"/>
            <a:ext cx="833400" cy="2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 descr="http://static.michaelfmcnamara.com/wp-content/uploads/2010/02/logo_juniper.jpg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3119758" y="563108"/>
            <a:ext cx="1160700" cy="7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 descr="http://celeram.com/images/39.jpg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5650557" y="4394912"/>
            <a:ext cx="1311600" cy="1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 descr="http://www.tvover.net/content/binary/mediamelon_logo.jpg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613685" y="4678935"/>
            <a:ext cx="1333500" cy="23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 descr="logo.png"/>
          <p:cNvPicPr preferRelativeResize="0"/>
          <p:nvPr/>
        </p:nvPicPr>
        <p:blipFill/>
        <p:spPr>
          <a:xfrm>
            <a:off x="6121766" y="3582501"/>
            <a:ext cx="847500" cy="1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 descr="C:\Users\Marco\Desktop\minerva_logo_copy.png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4083348" y="2613732"/>
            <a:ext cx="549000" cy="4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 descr="http://upload.wikimedia.org/wikipedia/en/f/f7/ETI_Logo_beveled_small.png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5972105" y="2102217"/>
            <a:ext cx="1233000" cy="4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 descr="http://upload.wikimedia.org/wikipedia/en/5/50/Vubiquity_logo.png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612687" y="3291371"/>
            <a:ext cx="1652100" cy="6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 descr="http://it1.com/wp-content/grand-media/image/IBM_logo_id20.png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7198452" y="1002265"/>
            <a:ext cx="764400" cy="30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2362208" y="133352"/>
            <a:ext cx="5888100" cy="40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C000"/>
              </a:buClr>
              <a:buFont typeface="Calibri"/>
              <a:buNone/>
              <a:defRPr sz="2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8" name="Shape 208"/>
          <p:cNvSpPr txBox="1"/>
          <p:nvPr/>
        </p:nvSpPr>
        <p:spPr>
          <a:xfrm>
            <a:off x="76206" y="133351"/>
            <a:ext cx="2667000" cy="305400"/>
          </a:xfrm>
          <a:prstGeom prst="rect">
            <a:avLst/>
          </a:prstGeom>
          <a:noFill/>
          <a:ln>
            <a:noFill/>
          </a:ln>
        </p:spPr>
        <p:txBody>
          <a:bodyPr wrap="square" lIns="65300" tIns="32650" rIns="65300" bIns="32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b="1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Ecosystem Partners |</a:t>
            </a:r>
          </a:p>
        </p:txBody>
      </p:sp>
      <p:pic>
        <p:nvPicPr>
          <p:cNvPr id="209" name="Shape 209" descr="http://www.minervanetworks.com/sites/default/files/styles/100s/public/image/ContentWise%20Logo_1.png?itok=CMSYuyoL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7310722" y="4117076"/>
            <a:ext cx="1541100" cy="5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 descr="http://hcc.bannerview.com/os/resources/media/imagine.png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1389309" y="4485866"/>
            <a:ext cx="1035300" cy="30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Custom Layou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 descr="Blue-Gradient-Background-1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1143000" y="2143125"/>
            <a:ext cx="60960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C000"/>
              </a:buClr>
              <a:buFont typeface="Calibri"/>
              <a:buNone/>
              <a:defRPr sz="2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grpSp>
        <p:nvGrpSpPr>
          <p:cNvPr id="214" name="Shape 214"/>
          <p:cNvGrpSpPr/>
          <p:nvPr/>
        </p:nvGrpSpPr>
        <p:grpSpPr>
          <a:xfrm>
            <a:off x="432815" y="736282"/>
            <a:ext cx="2338805" cy="509087"/>
            <a:chOff x="1403648" y="892920"/>
            <a:chExt cx="4032423" cy="859800"/>
          </a:xfrm>
        </p:grpSpPr>
        <p:pic>
          <p:nvPicPr>
            <p:cNvPr id="215" name="Shape 215" descr="C:\Users\Marco\Desktop\Synced Docs\Minerva\Documents\Company\General presentations\2012\December\minerva_logo_landscape copy.png"/>
            <p:cNvPicPr preferRelativeResize="0"/>
            <p:nvPr/>
          </p:nvPicPr>
          <p:blipFill/>
          <p:spPr>
            <a:xfrm>
              <a:off x="1403648" y="939529"/>
              <a:ext cx="960600" cy="756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Shape 216"/>
            <p:cNvPicPr preferRelativeResize="0"/>
            <p:nvPr/>
          </p:nvPicPr>
          <p:blipFill rotWithShape="1">
            <a:blip r:embed="rId3">
              <a:alphaModFix/>
            </a:blip>
            <a:srcRect l="27964"/>
            <a:stretch/>
          </p:blipFill>
          <p:spPr>
            <a:xfrm>
              <a:off x="2256671" y="892920"/>
              <a:ext cx="3179400" cy="859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Custom Layou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hape 218" descr="C:\Users\Marco\Desktop\Synced Docs\Minerva\Documents\Company\General presentations\2012\December\minerva_logo_landscape copy.png"/>
          <p:cNvPicPr preferRelativeResize="0"/>
          <p:nvPr/>
        </p:nvPicPr>
        <p:blipFill/>
        <p:spPr>
          <a:xfrm>
            <a:off x="8479400" y="195485"/>
            <a:ext cx="557100" cy="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1066800" y="133352"/>
            <a:ext cx="7183500" cy="40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0C0"/>
              </a:buClr>
              <a:buFont typeface="Calibri"/>
              <a:buNone/>
              <a:defRPr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454025" y="1006079"/>
            <a:ext cx="8100900" cy="345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84150" algn="l" rtl="0">
              <a:spcBef>
                <a:spcPts val="500"/>
              </a:spcBef>
              <a:buClr>
                <a:srgbClr val="7F7F7F"/>
              </a:buClr>
              <a:buSzPct val="100000"/>
              <a:buFont typeface="Arial"/>
              <a:buChar char="•"/>
              <a:defRPr sz="25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2400" algn="l" rtl="0">
              <a:spcBef>
                <a:spcPts val="420"/>
              </a:spcBef>
              <a:buClr>
                <a:srgbClr val="7F7F7F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7F7F7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/>
          <p:nvPr/>
        </p:nvSpPr>
        <p:spPr>
          <a:xfrm>
            <a:off x="7408378" y="4815035"/>
            <a:ext cx="16593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5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Minerva Confidential ● </a:t>
            </a:r>
            <a:fld id="{00000000-1234-1234-1234-123412341234}" type="slidenum">
              <a:rPr lang="en" sz="120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u="none">
              <a:solidFill>
                <a:srgbClr val="3366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Custom Layou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hape 223" descr="C:\Users\Marco\Desktop\Synced Docs\Minerva\Documents\Company\General presentations\2012\December\minerva_logo_landscape copy.png"/>
          <p:cNvPicPr preferRelativeResize="0"/>
          <p:nvPr/>
        </p:nvPicPr>
        <p:blipFill/>
        <p:spPr>
          <a:xfrm>
            <a:off x="8479400" y="195485"/>
            <a:ext cx="557100" cy="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1066800" y="133352"/>
            <a:ext cx="7183500" cy="40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0C0"/>
              </a:buClr>
              <a:buFont typeface="Calibri"/>
              <a:buNone/>
              <a:defRPr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54025" y="1006079"/>
            <a:ext cx="8100900" cy="345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84150" algn="l" rtl="0">
              <a:spcBef>
                <a:spcPts val="500"/>
              </a:spcBef>
              <a:buClr>
                <a:srgbClr val="7F7F7F"/>
              </a:buClr>
              <a:buSzPct val="100000"/>
              <a:buFont typeface="Arial"/>
              <a:buChar char="•"/>
              <a:defRPr sz="25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2400" algn="l" rtl="0">
              <a:spcBef>
                <a:spcPts val="420"/>
              </a:spcBef>
              <a:buClr>
                <a:srgbClr val="7F7F7F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7F7F7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/>
          <p:nvPr/>
        </p:nvSpPr>
        <p:spPr>
          <a:xfrm>
            <a:off x="7408378" y="4815035"/>
            <a:ext cx="16593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05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Minerva Confidential ● </a:t>
            </a:r>
            <a:fld id="{00000000-1234-1234-1234-123412341234}" type="slidenum">
              <a:rPr lang="en" sz="120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u="none">
              <a:solidFill>
                <a:srgbClr val="3366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 and Conten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609600" y="10701"/>
            <a:ext cx="7924800" cy="75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09600" y="1200150"/>
            <a:ext cx="7924800" cy="30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7F7F7F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7F7F7F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body" idx="2"/>
          </p:nvPr>
        </p:nvSpPr>
        <p:spPr>
          <a:xfrm>
            <a:off x="609600" y="728402"/>
            <a:ext cx="7924800" cy="311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400"/>
              </a:spcBef>
              <a:buClr>
                <a:srgbClr val="FEAE23"/>
              </a:buClr>
              <a:buFont typeface="Arial"/>
              <a:buNone/>
              <a:defRPr sz="2000" b="0" i="1" u="none" strike="noStrike" cap="none">
                <a:solidFill>
                  <a:srgbClr val="FEAE2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42950" marR="0" lvl="1" indent="-107950" algn="r" rtl="0">
              <a:spcBef>
                <a:spcPts val="560"/>
              </a:spcBef>
              <a:buClr>
                <a:srgbClr val="7F7F7F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r" rtl="0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r" rtl="0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r" rtl="0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Custom Layou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Custom Layou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hape 234" descr="http://www.minervanetworks.com/wp-content/uploads/2014/09/Minerva-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92092" y="123479"/>
            <a:ext cx="644400" cy="5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124687" y="112856"/>
            <a:ext cx="8229600" cy="50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70C0"/>
              </a:buClr>
              <a:buFont typeface="Helvetica Neue Light"/>
              <a:buNone/>
              <a:defRPr sz="3200" b="0" i="0" u="none" strike="noStrike" cap="none">
                <a:solidFill>
                  <a:srgbClr val="0070C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395537" y="1454725"/>
            <a:ext cx="4020300" cy="311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51435" algn="l" rtl="0">
              <a:spcBef>
                <a:spcPts val="420"/>
              </a:spcBef>
              <a:buClr>
                <a:srgbClr val="0F51BF"/>
              </a:buClr>
              <a:buSzPct val="9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42950" marR="0" lvl="1" indent="-571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3000" marR="0" lvl="2" indent="-10160" algn="l" rtl="0">
              <a:spcBef>
                <a:spcPts val="320"/>
              </a:spcBef>
              <a:buClr>
                <a:schemeClr val="dk1"/>
              </a:buClr>
              <a:buSzPct val="9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600200" marR="0" lvl="3" indent="-50800" algn="l" rtl="0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057400" marR="0" lvl="4" indent="-50800" algn="l" rtl="0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514600" marR="0" lvl="5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body" idx="2"/>
          </p:nvPr>
        </p:nvSpPr>
        <p:spPr>
          <a:xfrm>
            <a:off x="4716016" y="1454225"/>
            <a:ext cx="4032300" cy="311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51435" algn="l" rtl="0">
              <a:spcBef>
                <a:spcPts val="420"/>
              </a:spcBef>
              <a:buClr>
                <a:srgbClr val="0F51BF"/>
              </a:buClr>
              <a:buSzPct val="9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42950" marR="0" lvl="1" indent="-571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3000" marR="0" lvl="2" indent="-10160" algn="l" rtl="0">
              <a:spcBef>
                <a:spcPts val="320"/>
              </a:spcBef>
              <a:buClr>
                <a:schemeClr val="dk1"/>
              </a:buClr>
              <a:buSzPct val="9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600200" marR="0" lvl="3" indent="-50800" algn="l" rtl="0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057400" marR="0" lvl="4" indent="-50800" algn="l" rtl="0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514600" marR="0" lvl="5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3"/>
          </p:nvPr>
        </p:nvSpPr>
        <p:spPr>
          <a:xfrm>
            <a:off x="395287" y="893762"/>
            <a:ext cx="4021200" cy="47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rgbClr val="0F51BF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42950" marR="0" lvl="1" indent="698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3000" marR="0" lvl="2" indent="73660" algn="l" rtl="0">
              <a:spcBef>
                <a:spcPts val="480"/>
              </a:spcBef>
              <a:buClr>
                <a:schemeClr val="dk1"/>
              </a:buClr>
              <a:buSzPct val="900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600200" marR="0" lvl="3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057400" marR="0" lvl="4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514600" marR="0" lvl="5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body" idx="4"/>
          </p:nvPr>
        </p:nvSpPr>
        <p:spPr>
          <a:xfrm>
            <a:off x="4714478" y="890298"/>
            <a:ext cx="4021200" cy="47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rgbClr val="0F51BF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42950" marR="0" lvl="1" indent="698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143000" marR="0" lvl="2" indent="73660" algn="l" rtl="0">
              <a:spcBef>
                <a:spcPts val="480"/>
              </a:spcBef>
              <a:buClr>
                <a:schemeClr val="dk1"/>
              </a:buClr>
              <a:buSzPct val="900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600200" marR="0" lvl="3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057400" marR="0" lvl="4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1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514600" marR="0" lvl="5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Shape 241"/>
          <p:cNvSpPr txBox="1"/>
          <p:nvPr/>
        </p:nvSpPr>
        <p:spPr>
          <a:xfrm>
            <a:off x="7302546" y="4815030"/>
            <a:ext cx="1544100" cy="23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24242"/>
              </a:buClr>
              <a:buSzPct val="25000"/>
              <a:buFont typeface="Calibri"/>
              <a:buNone/>
            </a:pPr>
            <a:r>
              <a:rPr lang="en" sz="900" b="0" u="non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Minerva Confidential    </a:t>
            </a:r>
            <a:r>
              <a:rPr lang="en" sz="900" b="0" u="none">
                <a:solidFill>
                  <a:srgbClr val="3366CC"/>
                </a:solidFill>
                <a:latin typeface="Calibri"/>
                <a:ea typeface="Calibri"/>
                <a:cs typeface="Calibri"/>
                <a:sym typeface="Calibri"/>
              </a:rPr>
              <a:t>l    </a:t>
            </a:r>
            <a:fld id="{00000000-1234-1234-1234-123412341234}" type="slidenum">
              <a:rPr lang="en" sz="9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 b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7F7F7F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7F7F7F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5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tiff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Shape 24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55" y="604649"/>
            <a:ext cx="2083138" cy="475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/>
        </p:nvSpPr>
        <p:spPr>
          <a:xfrm>
            <a:off x="304800" y="3707587"/>
            <a:ext cx="3102300" cy="38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www.minervanetworks.com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304800" y="2760712"/>
            <a:ext cx="4592700" cy="91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Video Service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Delivery Platform</a:t>
            </a:r>
          </a:p>
        </p:txBody>
      </p:sp>
      <p:pic>
        <p:nvPicPr>
          <p:cNvPr id="1026" name="Picture 2" descr="ll_Devices_Templat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9"/>
          <a:stretch/>
        </p:blipFill>
        <p:spPr bwMode="auto">
          <a:xfrm>
            <a:off x="3609032" y="0"/>
            <a:ext cx="553496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000">
        <p:fad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/>
        </p:nvSpPr>
        <p:spPr>
          <a:xfrm>
            <a:off x="4576500" y="-16200"/>
            <a:ext cx="4567500" cy="51759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365760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4" name="Shape 344"/>
          <p:cNvSpPr txBox="1"/>
          <p:nvPr/>
        </p:nvSpPr>
        <p:spPr>
          <a:xfrm>
            <a:off x="304800" y="1160525"/>
            <a:ext cx="4066500" cy="91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Operator Friendly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x="533400" y="2259825"/>
            <a:ext cx="3914100" cy="95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Scalable, Cloud Ready, Modular, Open APIs 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Migrate From Any Legacy Network</a:t>
            </a:r>
          </a:p>
        </p:txBody>
      </p:sp>
      <p:pic>
        <p:nvPicPr>
          <p:cNvPr id="346" name="Shape 34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50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 txBox="1"/>
          <p:nvPr/>
        </p:nvSpPr>
        <p:spPr>
          <a:xfrm>
            <a:off x="685800" y="3174225"/>
            <a:ext cx="3914100" cy="171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IPTV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CABLE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SATELLITE</a:t>
            </a:r>
          </a:p>
        </p:txBody>
      </p:sp>
      <p:pic>
        <p:nvPicPr>
          <p:cNvPr id="8" name="Shape 25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2" y="304799"/>
            <a:ext cx="1431914" cy="3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8000">
        <p:fade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400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400"/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/>
        </p:nvSpPr>
        <p:spPr>
          <a:xfrm>
            <a:off x="4576500" y="-16200"/>
            <a:ext cx="4567500" cy="517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365760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 txBox="1"/>
          <p:nvPr/>
        </p:nvSpPr>
        <p:spPr>
          <a:xfrm>
            <a:off x="333475" y="3668712"/>
            <a:ext cx="4592700" cy="91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Preserve Legacy Investment</a:t>
            </a:r>
          </a:p>
        </p:txBody>
      </p:sp>
      <p:pic>
        <p:nvPicPr>
          <p:cNvPr id="356" name="Shape 35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4560" y="1646587"/>
            <a:ext cx="1400099" cy="3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9700" y="1615690"/>
            <a:ext cx="861300" cy="45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Shape 35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3525" y="684824"/>
            <a:ext cx="1249500" cy="42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Shape 359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5765" y="4090341"/>
            <a:ext cx="1561499" cy="59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Shape 360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0997" y="3372695"/>
            <a:ext cx="614100" cy="2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Shape 361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7675" y="747100"/>
            <a:ext cx="1137900" cy="32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7104" y="2544762"/>
            <a:ext cx="1671300" cy="2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Shape 363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8025" y="1537099"/>
            <a:ext cx="1324500" cy="48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Shape 365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1897" y="2480994"/>
            <a:ext cx="1137900" cy="2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2483" y="2528054"/>
            <a:ext cx="833100" cy="30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Shape 369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9705" y="783615"/>
            <a:ext cx="1249500" cy="2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0350" y="3914784"/>
            <a:ext cx="627393" cy="7610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570" y="3197054"/>
            <a:ext cx="1435764" cy="3247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8697" y="3276883"/>
            <a:ext cx="1344676" cy="432403"/>
          </a:xfrm>
          <a:prstGeom prst="rect">
            <a:avLst/>
          </a:prstGeom>
        </p:spPr>
      </p:pic>
      <p:pic>
        <p:nvPicPr>
          <p:cNvPr id="22" name="Shape 257"/>
          <p:cNvPicPr preferRelativeResize="0"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2" y="304799"/>
            <a:ext cx="1431914" cy="3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/>
        </p:nvSpPr>
        <p:spPr>
          <a:xfrm>
            <a:off x="402000" y="3746537"/>
            <a:ext cx="4592700" cy="91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Cloud Ready, Scalable Edge Architecture</a:t>
            </a:r>
          </a:p>
        </p:txBody>
      </p:sp>
      <p:grpSp>
        <p:nvGrpSpPr>
          <p:cNvPr id="377" name="Shape 377"/>
          <p:cNvGrpSpPr/>
          <p:nvPr/>
        </p:nvGrpSpPr>
        <p:grpSpPr>
          <a:xfrm>
            <a:off x="4822057" y="1040182"/>
            <a:ext cx="2741935" cy="1637312"/>
            <a:chOff x="1855299" y="905249"/>
            <a:chExt cx="2568798" cy="1533925"/>
          </a:xfrm>
        </p:grpSpPr>
        <p:pic>
          <p:nvPicPr>
            <p:cNvPr id="378" name="Shape 378" descr="Cloud_blue@2x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55299" y="905249"/>
              <a:ext cx="2568798" cy="1533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9" name="Shape 379"/>
            <p:cNvSpPr txBox="1"/>
            <p:nvPr/>
          </p:nvSpPr>
          <p:spPr>
            <a:xfrm>
              <a:off x="2106950" y="1644300"/>
              <a:ext cx="2065500" cy="4023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b="1" dirty="0">
                  <a:solidFill>
                    <a:srgbClr val="0070C0"/>
                  </a:solidFill>
                  <a:latin typeface="Roboto"/>
                  <a:ea typeface="Roboto"/>
                  <a:cs typeface="Roboto"/>
                  <a:sym typeface="Roboto"/>
                </a:rPr>
                <a:t>Access Network</a:t>
              </a:r>
            </a:p>
          </p:txBody>
        </p:sp>
      </p:grpSp>
      <p:pic>
        <p:nvPicPr>
          <p:cNvPr id="380" name="Shape 380" descr="Cloud_blue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4993" y="960296"/>
            <a:ext cx="2875771" cy="1717229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Shape 381"/>
          <p:cNvSpPr txBox="1"/>
          <p:nvPr/>
        </p:nvSpPr>
        <p:spPr>
          <a:xfrm>
            <a:off x="1936815" y="1787663"/>
            <a:ext cx="2312399" cy="45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WAN or Internet</a:t>
            </a:r>
          </a:p>
        </p:txBody>
      </p:sp>
      <p:sp>
        <p:nvSpPr>
          <p:cNvPr id="382" name="Shape 382"/>
          <p:cNvSpPr/>
          <p:nvPr/>
        </p:nvSpPr>
        <p:spPr>
          <a:xfrm>
            <a:off x="4089314" y="1160247"/>
            <a:ext cx="1270200" cy="4284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3" name="Shape 383"/>
          <p:cNvSpPr txBox="1"/>
          <p:nvPr/>
        </p:nvSpPr>
        <p:spPr>
          <a:xfrm>
            <a:off x="4089314" y="1192576"/>
            <a:ext cx="1270200" cy="38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EDGE</a:t>
            </a:r>
          </a:p>
        </p:txBody>
      </p:sp>
      <p:sp>
        <p:nvSpPr>
          <p:cNvPr id="384" name="Shape 384"/>
          <p:cNvSpPr/>
          <p:nvPr/>
        </p:nvSpPr>
        <p:spPr>
          <a:xfrm>
            <a:off x="884837" y="1730075"/>
            <a:ext cx="1344600" cy="4536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 txBox="1"/>
          <p:nvPr/>
        </p:nvSpPr>
        <p:spPr>
          <a:xfrm>
            <a:off x="884837" y="1771925"/>
            <a:ext cx="1344600" cy="40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BACK OFFICE</a:t>
            </a:r>
          </a:p>
        </p:txBody>
      </p:sp>
      <p:pic>
        <p:nvPicPr>
          <p:cNvPr id="386" name="Shape 3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407" y="1481837"/>
            <a:ext cx="487366" cy="402299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Shape 387"/>
          <p:cNvSpPr/>
          <p:nvPr/>
        </p:nvSpPr>
        <p:spPr>
          <a:xfrm>
            <a:off x="4089361" y="2325115"/>
            <a:ext cx="1270109" cy="428470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 txBox="1"/>
          <p:nvPr/>
        </p:nvSpPr>
        <p:spPr>
          <a:xfrm>
            <a:off x="3934224" y="2349350"/>
            <a:ext cx="1580400" cy="38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CORE ROUTERS</a:t>
            </a:r>
          </a:p>
        </p:txBody>
      </p:sp>
      <p:sp>
        <p:nvSpPr>
          <p:cNvPr id="389" name="Shape 389"/>
          <p:cNvSpPr/>
          <p:nvPr/>
        </p:nvSpPr>
        <p:spPr>
          <a:xfrm>
            <a:off x="4089361" y="1742651"/>
            <a:ext cx="1270109" cy="428470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0" name="Shape 390"/>
          <p:cNvSpPr txBox="1"/>
          <p:nvPr/>
        </p:nvSpPr>
        <p:spPr>
          <a:xfrm>
            <a:off x="4089361" y="1766880"/>
            <a:ext cx="1270200" cy="38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CDN</a:t>
            </a:r>
          </a:p>
        </p:txBody>
      </p:sp>
      <p:pic>
        <p:nvPicPr>
          <p:cNvPr id="391" name="Shape 3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1074" y="952162"/>
            <a:ext cx="460351" cy="379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Shape 392"/>
          <p:cNvSpPr/>
          <p:nvPr/>
        </p:nvSpPr>
        <p:spPr>
          <a:xfrm>
            <a:off x="7229750" y="1683262"/>
            <a:ext cx="1344600" cy="4536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3" name="Shape 393"/>
          <p:cNvSpPr txBox="1"/>
          <p:nvPr/>
        </p:nvSpPr>
        <p:spPr>
          <a:xfrm>
            <a:off x="7229750" y="1725112"/>
            <a:ext cx="1344600" cy="40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APP CLIENTS</a:t>
            </a:r>
          </a:p>
        </p:txBody>
      </p:sp>
      <p:pic>
        <p:nvPicPr>
          <p:cNvPr id="394" name="Shape 3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8007" y="1481837"/>
            <a:ext cx="487366" cy="40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57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2" y="304799"/>
            <a:ext cx="1431914" cy="3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6000">
        <p:fad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/>
          <p:nvPr/>
        </p:nvSpPr>
        <p:spPr>
          <a:xfrm>
            <a:off x="4576500" y="-16200"/>
            <a:ext cx="4567500" cy="517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365760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2" name="Shape 402"/>
          <p:cNvSpPr txBox="1"/>
          <p:nvPr/>
        </p:nvSpPr>
        <p:spPr>
          <a:xfrm>
            <a:off x="402000" y="3442507"/>
            <a:ext cx="4592700" cy="147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Modular, Open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&amp; Scalable Platform</a:t>
            </a:r>
          </a:p>
        </p:txBody>
      </p:sp>
      <p:grpSp>
        <p:nvGrpSpPr>
          <p:cNvPr id="403" name="Shape 403"/>
          <p:cNvGrpSpPr/>
          <p:nvPr/>
        </p:nvGrpSpPr>
        <p:grpSpPr>
          <a:xfrm>
            <a:off x="3685836" y="555462"/>
            <a:ext cx="5369079" cy="4163369"/>
            <a:chOff x="1964941" y="-110133"/>
            <a:chExt cx="6922485" cy="5367933"/>
          </a:xfrm>
        </p:grpSpPr>
        <p:sp>
          <p:nvSpPr>
            <p:cNvPr id="404" name="Shape 404"/>
            <p:cNvSpPr/>
            <p:nvPr/>
          </p:nvSpPr>
          <p:spPr>
            <a:xfrm>
              <a:off x="4075992" y="927723"/>
              <a:ext cx="3308100" cy="3308100"/>
            </a:xfrm>
            <a:prstGeom prst="ellipse">
              <a:avLst/>
            </a:prstGeom>
            <a:noFill/>
            <a:ln w="38100" cap="flat" cmpd="sng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600">
                <a:solidFill>
                  <a:srgbClr val="A5A5A5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405" name="Shape 405"/>
            <p:cNvGrpSpPr/>
            <p:nvPr/>
          </p:nvGrpSpPr>
          <p:grpSpPr>
            <a:xfrm>
              <a:off x="3581400" y="2602091"/>
              <a:ext cx="838200" cy="821400"/>
              <a:chOff x="213492" y="2417318"/>
              <a:chExt cx="838200" cy="821400"/>
            </a:xfrm>
          </p:grpSpPr>
          <p:sp>
            <p:nvSpPr>
              <p:cNvPr id="406" name="Shape 406"/>
              <p:cNvSpPr/>
              <p:nvPr/>
            </p:nvSpPr>
            <p:spPr>
              <a:xfrm>
                <a:off x="265042" y="2475672"/>
                <a:ext cx="685800" cy="685800"/>
              </a:xfrm>
              <a:prstGeom prst="ellipse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600">
                  <a:solidFill>
                    <a:srgbClr val="A5A5A5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pic>
            <p:nvPicPr>
              <p:cNvPr id="407" name="Shape 407"/>
              <p:cNvPicPr preferRelativeResize="0"/>
              <p:nvPr/>
            </p:nvPicPr>
            <p:blipFill rotWithShape="1">
              <a:blip r:embed="rId3">
                <a:alphaModFix/>
              </a:blip>
              <a:srcRect l="50783" t="27774" r="4571" b="47153"/>
              <a:stretch/>
            </p:blipFill>
            <p:spPr>
              <a:xfrm>
                <a:off x="213492" y="2417318"/>
                <a:ext cx="838200" cy="821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8" name="Shape 408"/>
            <p:cNvGrpSpPr/>
            <p:nvPr/>
          </p:nvGrpSpPr>
          <p:grpSpPr>
            <a:xfrm>
              <a:off x="7030278" y="2542675"/>
              <a:ext cx="911400" cy="880500"/>
              <a:chOff x="3662371" y="2357902"/>
              <a:chExt cx="911400" cy="880500"/>
            </a:xfrm>
          </p:grpSpPr>
          <p:sp>
            <p:nvSpPr>
              <p:cNvPr id="409" name="Shape 409"/>
              <p:cNvSpPr/>
              <p:nvPr/>
            </p:nvSpPr>
            <p:spPr>
              <a:xfrm>
                <a:off x="3766930" y="2492238"/>
                <a:ext cx="685800" cy="685800"/>
              </a:xfrm>
              <a:prstGeom prst="ellipse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600">
                  <a:solidFill>
                    <a:srgbClr val="A5A5A5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pic>
            <p:nvPicPr>
              <p:cNvPr id="410" name="Shape 410"/>
              <p:cNvPicPr preferRelativeResize="0"/>
              <p:nvPr/>
            </p:nvPicPr>
            <p:blipFill rotWithShape="1">
              <a:blip r:embed="rId3">
                <a:alphaModFix/>
              </a:blip>
              <a:srcRect l="51453" b="73121"/>
              <a:stretch/>
            </p:blipFill>
            <p:spPr>
              <a:xfrm>
                <a:off x="3662371" y="2357902"/>
                <a:ext cx="911400" cy="8805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1" name="Shape 411"/>
            <p:cNvGrpSpPr/>
            <p:nvPr/>
          </p:nvGrpSpPr>
          <p:grpSpPr>
            <a:xfrm>
              <a:off x="6751983" y="1120715"/>
              <a:ext cx="861300" cy="815699"/>
              <a:chOff x="3384076" y="935942"/>
              <a:chExt cx="861300" cy="815700"/>
            </a:xfrm>
          </p:grpSpPr>
          <p:sp>
            <p:nvSpPr>
              <p:cNvPr id="412" name="Shape 412"/>
              <p:cNvSpPr/>
              <p:nvPr/>
            </p:nvSpPr>
            <p:spPr>
              <a:xfrm>
                <a:off x="3488635" y="971550"/>
                <a:ext cx="685800" cy="685800"/>
              </a:xfrm>
              <a:prstGeom prst="ellipse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600">
                  <a:solidFill>
                    <a:srgbClr val="A5A5A5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pic>
            <p:nvPicPr>
              <p:cNvPr id="413" name="Shape 413"/>
              <p:cNvPicPr preferRelativeResize="0"/>
              <p:nvPr/>
            </p:nvPicPr>
            <p:blipFill rotWithShape="1">
              <a:blip r:embed="rId3">
                <a:alphaModFix/>
              </a:blip>
              <a:srcRect t="75103" r="54128"/>
              <a:stretch/>
            </p:blipFill>
            <p:spPr>
              <a:xfrm>
                <a:off x="3384076" y="935942"/>
                <a:ext cx="861300" cy="815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4" name="Shape 414"/>
            <p:cNvGrpSpPr/>
            <p:nvPr/>
          </p:nvGrpSpPr>
          <p:grpSpPr>
            <a:xfrm>
              <a:off x="4562060" y="3832858"/>
              <a:ext cx="871800" cy="796200"/>
              <a:chOff x="1194153" y="3648085"/>
              <a:chExt cx="871799" cy="796200"/>
            </a:xfrm>
          </p:grpSpPr>
          <p:sp>
            <p:nvSpPr>
              <p:cNvPr id="415" name="Shape 415"/>
              <p:cNvSpPr/>
              <p:nvPr/>
            </p:nvSpPr>
            <p:spPr>
              <a:xfrm>
                <a:off x="1265582" y="3694871"/>
                <a:ext cx="685800" cy="685800"/>
              </a:xfrm>
              <a:prstGeom prst="ellipse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600">
                  <a:solidFill>
                    <a:srgbClr val="A5A5A5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pic>
            <p:nvPicPr>
              <p:cNvPr id="416" name="Shape 416"/>
              <p:cNvPicPr preferRelativeResize="0"/>
              <p:nvPr/>
            </p:nvPicPr>
            <p:blipFill rotWithShape="1">
              <a:blip r:embed="rId3">
                <a:alphaModFix/>
              </a:blip>
              <a:srcRect l="3236" t="50160" r="50334" b="25534"/>
              <a:stretch/>
            </p:blipFill>
            <p:spPr>
              <a:xfrm>
                <a:off x="1194153" y="3648085"/>
                <a:ext cx="871799" cy="796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7" name="Shape 417"/>
            <p:cNvGrpSpPr/>
            <p:nvPr/>
          </p:nvGrpSpPr>
          <p:grpSpPr>
            <a:xfrm>
              <a:off x="5294242" y="394322"/>
              <a:ext cx="871800" cy="796200"/>
              <a:chOff x="1926335" y="209550"/>
              <a:chExt cx="871800" cy="796200"/>
            </a:xfrm>
          </p:grpSpPr>
          <p:sp>
            <p:nvSpPr>
              <p:cNvPr id="418" name="Shape 418"/>
              <p:cNvSpPr/>
              <p:nvPr/>
            </p:nvSpPr>
            <p:spPr>
              <a:xfrm>
                <a:off x="2009360" y="255932"/>
                <a:ext cx="685800" cy="685800"/>
              </a:xfrm>
              <a:prstGeom prst="ellipse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600">
                  <a:solidFill>
                    <a:srgbClr val="A5A5A5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pic>
            <p:nvPicPr>
              <p:cNvPr id="419" name="Shape 419"/>
              <p:cNvPicPr preferRelativeResize="0"/>
              <p:nvPr/>
            </p:nvPicPr>
            <p:blipFill rotWithShape="1">
              <a:blip r:embed="rId3">
                <a:alphaModFix/>
              </a:blip>
              <a:srcRect l="3459" t="25728" r="50111" b="49967"/>
              <a:stretch/>
            </p:blipFill>
            <p:spPr>
              <a:xfrm>
                <a:off x="1926335" y="209550"/>
                <a:ext cx="871800" cy="796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0" name="Shape 420"/>
            <p:cNvGrpSpPr/>
            <p:nvPr/>
          </p:nvGrpSpPr>
          <p:grpSpPr>
            <a:xfrm>
              <a:off x="3843130" y="1041868"/>
              <a:ext cx="994800" cy="856499"/>
              <a:chOff x="475222" y="857095"/>
              <a:chExt cx="994800" cy="856500"/>
            </a:xfrm>
          </p:grpSpPr>
          <p:sp>
            <p:nvSpPr>
              <p:cNvPr id="421" name="Shape 421"/>
              <p:cNvSpPr/>
              <p:nvPr/>
            </p:nvSpPr>
            <p:spPr>
              <a:xfrm>
                <a:off x="626164" y="941732"/>
                <a:ext cx="685800" cy="685800"/>
              </a:xfrm>
              <a:prstGeom prst="ellipse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600">
                  <a:solidFill>
                    <a:srgbClr val="A5A5A5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pic>
            <p:nvPicPr>
              <p:cNvPr id="422" name="Shape 422"/>
              <p:cNvPicPr preferRelativeResize="0"/>
              <p:nvPr/>
            </p:nvPicPr>
            <p:blipFill rotWithShape="1">
              <a:blip r:embed="rId3">
                <a:alphaModFix/>
              </a:blip>
              <a:srcRect r="47008" b="73854"/>
              <a:stretch/>
            </p:blipFill>
            <p:spPr>
              <a:xfrm>
                <a:off x="475222" y="857095"/>
                <a:ext cx="994800" cy="8565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3" name="Shape 423"/>
            <p:cNvGrpSpPr/>
            <p:nvPr/>
          </p:nvGrpSpPr>
          <p:grpSpPr>
            <a:xfrm>
              <a:off x="6135755" y="3841240"/>
              <a:ext cx="867600" cy="779400"/>
              <a:chOff x="2767848" y="3656467"/>
              <a:chExt cx="867600" cy="779400"/>
            </a:xfrm>
          </p:grpSpPr>
          <p:sp>
            <p:nvSpPr>
              <p:cNvPr id="424" name="Shape 424"/>
              <p:cNvSpPr/>
              <p:nvPr/>
            </p:nvSpPr>
            <p:spPr>
              <a:xfrm>
                <a:off x="2832651" y="3711437"/>
                <a:ext cx="685799" cy="685800"/>
              </a:xfrm>
              <a:prstGeom prst="ellipse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600">
                  <a:solidFill>
                    <a:srgbClr val="A5A5A5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pic>
            <p:nvPicPr>
              <p:cNvPr id="425" name="Shape 425"/>
              <p:cNvPicPr preferRelativeResize="0"/>
              <p:nvPr/>
            </p:nvPicPr>
            <p:blipFill rotWithShape="1">
              <a:blip r:embed="rId3">
                <a:alphaModFix/>
              </a:blip>
              <a:srcRect l="49223" t="74926" r="4569" b="1280"/>
              <a:stretch/>
            </p:blipFill>
            <p:spPr>
              <a:xfrm>
                <a:off x="2767848" y="3656467"/>
                <a:ext cx="867600" cy="779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6" name="Shape 426"/>
            <p:cNvGrpSpPr/>
            <p:nvPr/>
          </p:nvGrpSpPr>
          <p:grpSpPr>
            <a:xfrm>
              <a:off x="4848645" y="1689723"/>
              <a:ext cx="1757761" cy="1752600"/>
              <a:chOff x="4848645" y="1689723"/>
              <a:chExt cx="1757761" cy="1752600"/>
            </a:xfrm>
          </p:grpSpPr>
          <p:sp>
            <p:nvSpPr>
              <p:cNvPr id="427" name="Shape 427"/>
              <p:cNvSpPr/>
              <p:nvPr/>
            </p:nvSpPr>
            <p:spPr>
              <a:xfrm>
                <a:off x="4853807" y="1689723"/>
                <a:ext cx="1752600" cy="1752600"/>
              </a:xfrm>
              <a:prstGeom prst="ellipse">
                <a:avLst/>
              </a:prstGeom>
              <a:solidFill>
                <a:srgbClr val="4E80BD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60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28" name="Shape 428"/>
              <p:cNvSpPr txBox="1"/>
              <p:nvPr/>
            </p:nvSpPr>
            <p:spPr>
              <a:xfrm>
                <a:off x="4848645" y="1944098"/>
                <a:ext cx="1752600" cy="113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r>
                  <a:rPr lang="en" dirty="0">
                    <a:solidFill>
                      <a:schemeClr val="lt1"/>
                    </a:solidFill>
                    <a:latin typeface="Roboto Medium"/>
                    <a:ea typeface="Roboto Medium"/>
                    <a:cs typeface="Roboto Medium"/>
                    <a:sym typeface="Roboto Medium"/>
                  </a:rPr>
                  <a:t>Video Services Management</a:t>
                </a:r>
              </a:p>
            </p:txBody>
          </p:sp>
        </p:grpSp>
        <p:sp>
          <p:nvSpPr>
            <p:cNvPr id="429" name="Shape 429"/>
            <p:cNvSpPr txBox="1"/>
            <p:nvPr/>
          </p:nvSpPr>
          <p:spPr>
            <a:xfrm>
              <a:off x="6172185" y="4572000"/>
              <a:ext cx="22122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r>
                <a:rPr lang="en">
                  <a:solidFill>
                    <a:srgbClr val="A5A5A5"/>
                  </a:solidFill>
                  <a:latin typeface="Roboto"/>
                  <a:ea typeface="Roboto"/>
                  <a:cs typeface="Roboto"/>
                  <a:sym typeface="Roboto"/>
                </a:rPr>
                <a:t>Device Management</a:t>
              </a:r>
            </a:p>
          </p:txBody>
        </p:sp>
        <p:sp>
          <p:nvSpPr>
            <p:cNvPr id="430" name="Shape 430"/>
            <p:cNvSpPr txBox="1"/>
            <p:nvPr/>
          </p:nvSpPr>
          <p:spPr>
            <a:xfrm>
              <a:off x="1964941" y="2558213"/>
              <a:ext cx="18288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r>
                <a:rPr lang="en" dirty="0">
                  <a:solidFill>
                    <a:srgbClr val="A5A5A5"/>
                  </a:solidFill>
                  <a:latin typeface="Roboto"/>
                  <a:ea typeface="Roboto"/>
                  <a:cs typeface="Roboto"/>
                  <a:sym typeface="Roboto"/>
                </a:rPr>
                <a:t>Asset &amp; Metadata</a:t>
              </a:r>
            </a:p>
            <a:p>
              <a:pPr marL="0" marR="0" lvl="0" indent="0" algn="ctr" rtl="0">
                <a:spcBef>
                  <a:spcPts val="0"/>
                </a:spcBef>
                <a:buNone/>
              </a:pPr>
              <a:r>
                <a:rPr lang="en" dirty="0">
                  <a:solidFill>
                    <a:srgbClr val="A5A5A5"/>
                  </a:solidFill>
                  <a:latin typeface="Roboto"/>
                  <a:ea typeface="Roboto"/>
                  <a:cs typeface="Roboto"/>
                  <a:sym typeface="Roboto"/>
                </a:rPr>
                <a:t>Management</a:t>
              </a:r>
            </a:p>
          </p:txBody>
        </p:sp>
        <p:sp>
          <p:nvSpPr>
            <p:cNvPr id="431" name="Shape 431"/>
            <p:cNvSpPr txBox="1"/>
            <p:nvPr/>
          </p:nvSpPr>
          <p:spPr>
            <a:xfrm>
              <a:off x="3230865" y="4005534"/>
              <a:ext cx="22122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r>
                <a:rPr lang="en">
                  <a:solidFill>
                    <a:srgbClr val="A5A5A5"/>
                  </a:solidFill>
                  <a:latin typeface="Roboto"/>
                  <a:ea typeface="Roboto"/>
                  <a:cs typeface="Roboto"/>
                  <a:sym typeface="Roboto"/>
                </a:rPr>
                <a:t>Federated</a:t>
              </a:r>
            </a:p>
            <a:p>
              <a:pPr marL="0" marR="0" lvl="0" indent="0" algn="l" rtl="0">
                <a:spcBef>
                  <a:spcPts val="0"/>
                </a:spcBef>
                <a:buNone/>
              </a:pPr>
              <a:r>
                <a:rPr lang="en">
                  <a:solidFill>
                    <a:srgbClr val="A5A5A5"/>
                  </a:solidFill>
                  <a:latin typeface="Roboto"/>
                  <a:ea typeface="Roboto"/>
                  <a:cs typeface="Roboto"/>
                  <a:sym typeface="Roboto"/>
                </a:rPr>
                <a:t>Search</a:t>
              </a:r>
            </a:p>
          </p:txBody>
        </p:sp>
        <p:sp>
          <p:nvSpPr>
            <p:cNvPr id="432" name="Shape 432"/>
            <p:cNvSpPr txBox="1"/>
            <p:nvPr/>
          </p:nvSpPr>
          <p:spPr>
            <a:xfrm>
              <a:off x="7134826" y="3425717"/>
              <a:ext cx="17526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buNone/>
              </a:pPr>
              <a:r>
                <a:rPr lang="en">
                  <a:solidFill>
                    <a:srgbClr val="A5A5A5"/>
                  </a:solidFill>
                  <a:latin typeface="Roboto"/>
                  <a:ea typeface="Roboto"/>
                  <a:cs typeface="Roboto"/>
                  <a:sym typeface="Roboto"/>
                </a:rPr>
                <a:t>Channel &amp; Package Management</a:t>
              </a:r>
            </a:p>
          </p:txBody>
        </p:sp>
        <p:sp>
          <p:nvSpPr>
            <p:cNvPr id="433" name="Shape 433"/>
            <p:cNvSpPr txBox="1"/>
            <p:nvPr/>
          </p:nvSpPr>
          <p:spPr>
            <a:xfrm>
              <a:off x="6751990" y="491264"/>
              <a:ext cx="1752600" cy="5846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buNone/>
              </a:pPr>
              <a:r>
                <a:rPr lang="en">
                  <a:solidFill>
                    <a:srgbClr val="A5A5A5"/>
                  </a:solidFill>
                  <a:latin typeface="Roboto"/>
                  <a:ea typeface="Roboto"/>
                  <a:cs typeface="Roboto"/>
                  <a:sym typeface="Roboto"/>
                </a:rPr>
                <a:t>Subscriber Management</a:t>
              </a:r>
            </a:p>
          </p:txBody>
        </p:sp>
        <p:sp>
          <p:nvSpPr>
            <p:cNvPr id="434" name="Shape 434"/>
            <p:cNvSpPr txBox="1"/>
            <p:nvPr/>
          </p:nvSpPr>
          <p:spPr>
            <a:xfrm>
              <a:off x="4499771" y="-110133"/>
              <a:ext cx="2440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A5A5A5"/>
                  </a:solidFill>
                  <a:latin typeface="Roboto"/>
                  <a:ea typeface="Roboto"/>
                  <a:cs typeface="Roboto"/>
                  <a:sym typeface="Roboto"/>
                </a:rPr>
                <a:t>Recommendations</a:t>
              </a:r>
            </a:p>
          </p:txBody>
        </p:sp>
        <p:sp>
          <p:nvSpPr>
            <p:cNvPr id="435" name="Shape 435"/>
            <p:cNvSpPr txBox="1"/>
            <p:nvPr/>
          </p:nvSpPr>
          <p:spPr>
            <a:xfrm>
              <a:off x="2209788" y="1200150"/>
              <a:ext cx="1828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r>
                <a:rPr lang="en">
                  <a:solidFill>
                    <a:srgbClr val="A5A5A5"/>
                  </a:solidFill>
                  <a:latin typeface="Roboto"/>
                  <a:ea typeface="Roboto"/>
                  <a:cs typeface="Roboto"/>
                  <a:sym typeface="Roboto"/>
                </a:rPr>
                <a:t>Analytics</a:t>
              </a:r>
            </a:p>
          </p:txBody>
        </p:sp>
      </p:grpSp>
      <p:pic>
        <p:nvPicPr>
          <p:cNvPr id="38" name="Shape 25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2" y="304799"/>
            <a:ext cx="1431914" cy="3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Shape 44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86" y="2097900"/>
            <a:ext cx="4151828" cy="9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7000">
        <p:fad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/>
        </p:nvSpPr>
        <p:spPr>
          <a:xfrm>
            <a:off x="4576500" y="-16200"/>
            <a:ext cx="4567500" cy="51759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365760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2" y="304799"/>
            <a:ext cx="1431914" cy="3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/>
          <p:nvPr/>
        </p:nvSpPr>
        <p:spPr>
          <a:xfrm>
            <a:off x="304800" y="1160525"/>
            <a:ext cx="4066500" cy="91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Compelling Subscriber Experience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533400" y="2259825"/>
            <a:ext cx="3914100" cy="263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Filters for </a:t>
            </a:r>
            <a:r>
              <a:rPr lang="en-US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ease of discovery</a:t>
            </a:r>
            <a:endParaRPr lang="en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Trending and </a:t>
            </a:r>
            <a:r>
              <a:rPr lang="en-US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 dirty="0" err="1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imilar</a:t>
            </a:r>
            <a:r>
              <a:rPr lang="en-US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for </a:t>
            </a:r>
            <a:r>
              <a:rPr lang="en-US" dirty="0" err="1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dirty="0" err="1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mpulse</a:t>
            </a:r>
            <a:r>
              <a:rPr lang="en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lang="en" dirty="0" err="1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iewing</a:t>
            </a:r>
            <a:endParaRPr lang="en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Federated </a:t>
            </a:r>
            <a:r>
              <a:rPr lang="en-US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 dirty="0" err="1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earch</a:t>
            </a:r>
            <a:endParaRPr lang="en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Personalized </a:t>
            </a:r>
            <a:r>
              <a:rPr lang="en-US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" dirty="0" err="1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ecommendations</a:t>
            </a:r>
            <a:endParaRPr lang="en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Consistent </a:t>
            </a:r>
            <a:r>
              <a:rPr lang="en-US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lang="en" dirty="0" err="1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xperience</a:t>
            </a:r>
            <a:r>
              <a:rPr lang="en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cross </a:t>
            </a:r>
            <a:r>
              <a:rPr lang="en-US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" dirty="0" err="1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evices</a:t>
            </a:r>
            <a:endParaRPr lang="en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0" name="Shape 260" descr="Filters_TV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650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/>
        </p:nvSpPr>
        <p:spPr>
          <a:xfrm>
            <a:off x="4576500" y="-16200"/>
            <a:ext cx="4567500" cy="51759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365760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 txBox="1"/>
          <p:nvPr/>
        </p:nvSpPr>
        <p:spPr>
          <a:xfrm>
            <a:off x="304800" y="1160525"/>
            <a:ext cx="4066500" cy="91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Personalized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Home Page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533400" y="2259825"/>
            <a:ext cx="39141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Personalized recommendations based on viewing history</a:t>
            </a:r>
          </a:p>
        </p:txBody>
      </p:sp>
      <p:pic>
        <p:nvPicPr>
          <p:cNvPr id="269" name="Shape 269" descr="Landing_TV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650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/>
          <p:nvPr/>
        </p:nvSpPr>
        <p:spPr>
          <a:xfrm>
            <a:off x="533400" y="2935550"/>
            <a:ext cx="3914100" cy="38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Live TV, Recordings and VOD all on one page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533400" y="3385975"/>
            <a:ext cx="39141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Continue Watching for rented or partially watched shows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" name="Shape 25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2" y="304799"/>
            <a:ext cx="1431914" cy="3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8000">
        <p:fade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/>
        </p:nvSpPr>
        <p:spPr>
          <a:xfrm>
            <a:off x="4576500" y="-16200"/>
            <a:ext cx="4567500" cy="517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365760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 txBox="1"/>
          <p:nvPr/>
        </p:nvSpPr>
        <p:spPr>
          <a:xfrm>
            <a:off x="304800" y="1160525"/>
            <a:ext cx="4066500" cy="91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Multi-Screen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Solution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533400" y="2259825"/>
            <a:ext cx="3914100" cy="263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PHONES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TABLETS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STICKS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PLAYERS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COMPUTERS</a:t>
            </a: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5500" y="2908250"/>
            <a:ext cx="2809500" cy="59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1899" y="555449"/>
            <a:ext cx="745200" cy="8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946" y="3785525"/>
            <a:ext cx="1968607" cy="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19750" y="682188"/>
            <a:ext cx="2039400" cy="63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19749" y="1845675"/>
            <a:ext cx="3280989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257"/>
          <p:cNvPicPr preferRelativeResize="0"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2" y="304799"/>
            <a:ext cx="1431914" cy="3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7000">
        <p:fad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Shape 292" descr="All_Screens_Mobile_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650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 txBox="1"/>
          <p:nvPr/>
        </p:nvSpPr>
        <p:spPr>
          <a:xfrm>
            <a:off x="237850" y="3674537"/>
            <a:ext cx="4592700" cy="91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Consistent Experience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On All Platforms</a:t>
            </a:r>
          </a:p>
        </p:txBody>
      </p:sp>
      <p:pic>
        <p:nvPicPr>
          <p:cNvPr id="5" name="Shape 25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2" y="304799"/>
            <a:ext cx="1431914" cy="3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000">
        <p:fad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/>
        </p:nvSpPr>
        <p:spPr>
          <a:xfrm>
            <a:off x="304800" y="1160525"/>
            <a:ext cx="4066500" cy="91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Series and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Binge Watching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533400" y="2259825"/>
            <a:ext cx="3914100" cy="263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SEARCH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BROWSE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FILTER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BINGE VOD SERIES</a:t>
            </a:r>
          </a:p>
        </p:txBody>
      </p:sp>
      <p:pic>
        <p:nvPicPr>
          <p:cNvPr id="302" name="Shape 302" descr="Series_TV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650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5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2" y="304799"/>
            <a:ext cx="1431914" cy="3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8000">
        <p:fade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/>
        </p:nvSpPr>
        <p:spPr>
          <a:xfrm>
            <a:off x="4576500" y="-16200"/>
            <a:ext cx="4567500" cy="51759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365760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 txBox="1"/>
          <p:nvPr/>
        </p:nvSpPr>
        <p:spPr>
          <a:xfrm>
            <a:off x="304800" y="1160525"/>
            <a:ext cx="4066500" cy="91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TV Series, Seasons And Episodes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533400" y="2259825"/>
            <a:ext cx="4066500" cy="263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Easily select a season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Scroll through all episodes across seasons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Quickly discover new content from similar titles</a:t>
            </a:r>
          </a:p>
        </p:txBody>
      </p:sp>
      <p:pic>
        <p:nvPicPr>
          <p:cNvPr id="312" name="Shape 312" descr="Series_TV_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650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5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2" y="304799"/>
            <a:ext cx="1431914" cy="3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8000">
        <p:fade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/>
        </p:nvSpPr>
        <p:spPr>
          <a:xfrm>
            <a:off x="4576500" y="-16200"/>
            <a:ext cx="4567500" cy="51759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365760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 txBox="1"/>
          <p:nvPr/>
        </p:nvSpPr>
        <p:spPr>
          <a:xfrm>
            <a:off x="304800" y="1049689"/>
            <a:ext cx="4066500" cy="91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Binge Watching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533400" y="2072366"/>
            <a:ext cx="4066500" cy="45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Autoplay next episode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endParaRPr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2" name="Shape 322" descr="Binge_TV.png"/>
          <p:cNvPicPr preferRelativeResize="0"/>
          <p:nvPr/>
        </p:nvPicPr>
        <p:blipFill/>
        <p:spPr>
          <a:xfrm>
            <a:off x="457650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 txBox="1"/>
          <p:nvPr/>
        </p:nvSpPr>
        <p:spPr>
          <a:xfrm>
            <a:off x="533400" y="2710725"/>
            <a:ext cx="39141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Recommends similar content if no new episodes are available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3020" r="-1"/>
          <a:stretch/>
        </p:blipFill>
        <p:spPr>
          <a:xfrm>
            <a:off x="4572000" y="-39328"/>
            <a:ext cx="5250426" cy="5241755"/>
          </a:xfrm>
          <a:prstGeom prst="rect">
            <a:avLst/>
          </a:prstGeom>
        </p:spPr>
      </p:pic>
      <p:pic>
        <p:nvPicPr>
          <p:cNvPr id="9" name="Shape 25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2" y="304799"/>
            <a:ext cx="1431914" cy="3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fad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4576500" y="-16200"/>
            <a:ext cx="4567500" cy="51759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365760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 txBox="1"/>
          <p:nvPr/>
        </p:nvSpPr>
        <p:spPr>
          <a:xfrm>
            <a:off x="304800" y="1160525"/>
            <a:ext cx="4066500" cy="91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Promotional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Channels</a:t>
            </a:r>
          </a:p>
        </p:txBody>
      </p:sp>
      <p:pic>
        <p:nvPicPr>
          <p:cNvPr id="332" name="Shape 332" descr="Upselling_TV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650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 txBox="1"/>
          <p:nvPr/>
        </p:nvSpPr>
        <p:spPr>
          <a:xfrm>
            <a:off x="533400" y="2259825"/>
            <a:ext cx="39141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Use EPG for content merchandizing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533400" y="2747271"/>
            <a:ext cx="39141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Enable on-screen purchases of premium channel packages or VOD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503875" y="3440852"/>
            <a:ext cx="39141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Conduct A/B testing</a:t>
            </a:r>
          </a:p>
        </p:txBody>
      </p:sp>
      <p:pic>
        <p:nvPicPr>
          <p:cNvPr id="9" name="Shape 25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2" y="304799"/>
            <a:ext cx="1431914" cy="3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8000">
        <p:fade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220</Words>
  <Application>Microsoft Office PowerPoint</Application>
  <PresentationFormat>On-screen Show (16:9)</PresentationFormat>
  <Paragraphs>82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Simple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McGuire</dc:creator>
  <cp:lastModifiedBy>Natalie McGuire</cp:lastModifiedBy>
  <cp:revision>16</cp:revision>
  <dcterms:modified xsi:type="dcterms:W3CDTF">2017-09-27T18:48:57Z</dcterms:modified>
</cp:coreProperties>
</file>