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 snapToGrid="0" snapToObjects="1" showGuides="1">
      <p:cViewPr>
        <p:scale>
          <a:sx n="100" d="100"/>
          <a:sy n="100" d="100"/>
        </p:scale>
        <p:origin x="-93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225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</a:t>
            </a:fld>
            <a:endParaRPr lang="en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10</a:t>
            </a:fld>
            <a:endParaRPr lang="en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11</a:t>
            </a:fld>
            <a:endParaRPr lang="en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12</a:t>
            </a:fld>
            <a:endParaRPr lang="en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13</a:t>
            </a:fld>
            <a:endParaRPr lang="en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2</a:t>
            </a:fld>
            <a:endParaRPr lang="en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3</a:t>
            </a:fld>
            <a:endParaRPr lang="en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4</a:t>
            </a:fld>
            <a:endParaRPr lang="en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5</a:t>
            </a:fld>
            <a:endParaRPr lang="en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6</a:t>
            </a:fld>
            <a:endParaRPr lang="en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7</a:t>
            </a:fld>
            <a:endParaRPr lang="en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8</a:t>
            </a:fld>
            <a:endParaRPr lang="en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9</a:t>
            </a:fld>
            <a:endParaRPr lang="en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28547" y="3990560"/>
            <a:ext cx="71835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4000" b="0" i="0" u="none" strike="noStrike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Related imag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666750"/>
            <a:ext cx="5443800" cy="33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tile P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8859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432815" y="736282"/>
            <a:ext cx="2338805" cy="509087"/>
            <a:chOff x="1403648" y="892920"/>
            <a:chExt cx="4032423" cy="859800"/>
          </a:xfrm>
        </p:grpSpPr>
        <p:pic>
          <p:nvPicPr>
            <p:cNvPr id="62" name="Shape 62" descr="C:\Users\Marco\Desktop\Synced Docs\Minerva\Documents\Company\General presentations\2012\December\minerva_logo_landscape copy.png"/>
            <p:cNvPicPr preferRelativeResize="0"/>
            <p:nvPr/>
          </p:nvPicPr>
          <p:blipFill/>
          <p:spPr>
            <a:xfrm>
              <a:off x="1403648" y="939529"/>
              <a:ext cx="960600" cy="75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6671" y="892920"/>
              <a:ext cx="3179400" cy="85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/o Miner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09600" y="1047750"/>
            <a:ext cx="8077200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ide by Side w/o Minerv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7391407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95537" y="1006079"/>
            <a:ext cx="40203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16016" y="1005576"/>
            <a:ext cx="40323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Graphics w/o Minerv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Grey Split Page w/o Minerv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Shape 83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6200" y="133351"/>
            <a:ext cx="1295400" cy="305400"/>
          </a:xfrm>
          <a:prstGeom prst="rect">
            <a:avLst/>
          </a:prstGeom>
          <a:noFill/>
          <a:ln>
            <a:noFill/>
          </a:ln>
        </p:spPr>
        <p:txBody>
          <a:bodyPr wrap="square" lIns="65300" tIns="32650" rIns="65300" bIns="3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Orange Split Page w/o Minerv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7408378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Green Split Page w/o Minerv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408378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" y="4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764453" y="4808683"/>
            <a:ext cx="32385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 Corporate Overview 2013 ● 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8838" y="195263"/>
            <a:ext cx="557100" cy="4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erva Messaging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B0F0"/>
              </a:gs>
              <a:gs pos="97000">
                <a:srgbClr val="005CBF"/>
              </a:gs>
              <a:gs pos="100000">
                <a:srgbClr val="005CBF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1501656" y="3569725"/>
            <a:ext cx="1577589" cy="933199"/>
            <a:chOff x="4617814" y="3431691"/>
            <a:chExt cx="1810200" cy="913200"/>
          </a:xfrm>
        </p:grpSpPr>
        <p:pic>
          <p:nvPicPr>
            <p:cNvPr id="110" name="Shape 110" descr="L:\Marketing Presentations\Screen Shots\YourTV Screen Shots\YourTV 1.3\iPad_Fullscreen_Search+CTV&amp;PVR.png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3878" y="3507528"/>
              <a:ext cx="1268400" cy="7026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pic>
          <p:nvPicPr>
            <p:cNvPr id="111" name="Shape 111" descr="http://www.seantsweeney.com/static/images/Ultrabook.pn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7814" y="3431691"/>
              <a:ext cx="1810200" cy="9132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pic>
        <p:nvPicPr>
          <p:cNvPr id="112" name="Shape 112" descr="http://www.clker.com/cliparts/0/d/3/2/12205452201820142176shokunin_World_Map.svg.hi.png"/>
          <p:cNvPicPr preferRelativeResize="0"/>
          <p:nvPr/>
        </p:nvPicPr>
        <p:blipFill/>
        <p:spPr>
          <a:xfrm>
            <a:off x="1673951" y="296692"/>
            <a:ext cx="5488800" cy="2808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13" name="Shape 113"/>
          <p:cNvSpPr/>
          <p:nvPr/>
        </p:nvSpPr>
        <p:spPr>
          <a:xfrm rot="-1572210">
            <a:off x="3033584" y="2000221"/>
            <a:ext cx="1807226" cy="1390907"/>
          </a:xfrm>
          <a:prstGeom prst="arc">
            <a:avLst>
              <a:gd name="adj1" fmla="val 13098687"/>
              <a:gd name="adj2" fmla="val 20292711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 rot="450141" flipH="1">
            <a:off x="2041632" y="910817"/>
            <a:ext cx="2141431" cy="1066919"/>
          </a:xfrm>
          <a:prstGeom prst="arc">
            <a:avLst>
              <a:gd name="adj1" fmla="val 11193535"/>
              <a:gd name="adj2" fmla="val 21186017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 rot="449897" flipH="1">
            <a:off x="2669191" y="1683254"/>
            <a:ext cx="2216150" cy="1066919"/>
          </a:xfrm>
          <a:prstGeom prst="arc">
            <a:avLst>
              <a:gd name="adj1" fmla="val 11196859"/>
              <a:gd name="adj2" fmla="val 21491778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 rot="-827013" flipH="1">
            <a:off x="2094300" y="642197"/>
            <a:ext cx="2260187" cy="1267067"/>
          </a:xfrm>
          <a:prstGeom prst="arc">
            <a:avLst>
              <a:gd name="adj1" fmla="val 10898607"/>
              <a:gd name="adj2" fmla="val 20754978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 rot="-4760238">
            <a:off x="3159219" y="290576"/>
            <a:ext cx="1520859" cy="2418087"/>
          </a:xfrm>
          <a:prstGeom prst="arc">
            <a:avLst>
              <a:gd name="adj1" fmla="val 16200000"/>
              <a:gd name="adj2" fmla="val 3467709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 rot="-5400000">
            <a:off x="2923003" y="-555174"/>
            <a:ext cx="2514600" cy="5165100"/>
          </a:xfrm>
          <a:prstGeom prst="arc">
            <a:avLst>
              <a:gd name="adj1" fmla="val 17555719"/>
              <a:gd name="adj2" fmla="val 4343317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 rot="10800000">
            <a:off x="6292230" y="130910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 rot="10800000">
            <a:off x="4818978" y="2237761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 rot="10800000">
            <a:off x="4818978" y="112407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 rot="10800000">
            <a:off x="4249080" y="97167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10800000">
            <a:off x="4491287" y="204614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 rot="10800000">
            <a:off x="3111586" y="2492576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 rot="10800000">
            <a:off x="4120637" y="1438645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 rot="10800000">
            <a:off x="2666983" y="126338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 rot="10800000">
            <a:off x="2178548" y="119270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 rot="10800000">
            <a:off x="2124900" y="1264801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 rot="10800000">
            <a:off x="2040016" y="1146932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 rot="10800000">
            <a:off x="2635748" y="204614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190075" y="206790"/>
            <a:ext cx="411900" cy="341400"/>
          </a:xfrm>
          <a:prstGeom prst="cloudCallout">
            <a:avLst>
              <a:gd name="adj1" fmla="val -8687"/>
              <a:gd name="adj2" fmla="val 68594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2799758" y="1468515"/>
            <a:ext cx="412010" cy="341427"/>
            <a:chOff x="4243491" y="3136114"/>
            <a:chExt cx="515400" cy="413400"/>
          </a:xfrm>
        </p:grpSpPr>
        <p:sp>
          <p:nvSpPr>
            <p:cNvPr id="133" name="Shape 133"/>
            <p:cNvSpPr/>
            <p:nvPr/>
          </p:nvSpPr>
          <p:spPr>
            <a:xfrm>
              <a:off x="4243491" y="3136114"/>
              <a:ext cx="515400" cy="413400"/>
            </a:xfrm>
            <a:prstGeom prst="cloudCallout">
              <a:avLst>
                <a:gd name="adj1" fmla="val -6078"/>
                <a:gd name="adj2" fmla="val 65341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38" scaled="0"/>
            </a:gradFill>
            <a:ln w="9525" cap="flat" cmpd="sng">
              <a:solidFill>
                <a:srgbClr val="BD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Shape 134" descr="http://icons.iconarchive.com/icons/visualpharm/icons8-metro-style/512/Photo-Video-Film-reel-icon.pn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151727">
              <a:off x="4343038" y="3235887"/>
              <a:ext cx="257771" cy="25777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pic>
        <p:nvPicPr>
          <p:cNvPr id="135" name="Shape 135" descr="http://files.softicons.com/download/internet-cons/practika-icons-by-dryicons/png/256/user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713333"/>
            <a:ext cx="486600" cy="486600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6" name="Shape 136"/>
          <p:cNvGrpSpPr/>
          <p:nvPr/>
        </p:nvGrpSpPr>
        <p:grpSpPr>
          <a:xfrm>
            <a:off x="5608137" y="267702"/>
            <a:ext cx="412010" cy="341427"/>
            <a:chOff x="5558746" y="3105150"/>
            <a:chExt cx="515400" cy="413400"/>
          </a:xfrm>
        </p:grpSpPr>
        <p:sp>
          <p:nvSpPr>
            <p:cNvPr id="137" name="Shape 137"/>
            <p:cNvSpPr/>
            <p:nvPr/>
          </p:nvSpPr>
          <p:spPr>
            <a:xfrm>
              <a:off x="5558746" y="3105150"/>
              <a:ext cx="515400" cy="413400"/>
            </a:xfrm>
            <a:prstGeom prst="cloudCallout">
              <a:avLst>
                <a:gd name="adj1" fmla="val -6078"/>
                <a:gd name="adj2" fmla="val 65341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38" scaled="0"/>
            </a:gradFill>
            <a:ln w="9525" cap="flat" cmpd="sng">
              <a:solidFill>
                <a:srgbClr val="F5913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static2.wikia.nocookie.net/__cb20130117173954/clubpenguin/images/7/7c/Exclamation_Point_Emoticon.PNG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417" y="3160158"/>
              <a:ext cx="283800" cy="283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39" name="Shape 139"/>
          <p:cNvSpPr/>
          <p:nvPr/>
        </p:nvSpPr>
        <p:spPr>
          <a:xfrm rot="-841666">
            <a:off x="4827718" y="1141310"/>
            <a:ext cx="1475295" cy="685842"/>
          </a:xfrm>
          <a:prstGeom prst="arc">
            <a:avLst>
              <a:gd name="adj1" fmla="val 11232227"/>
              <a:gd name="adj2" fmla="val 16909942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 rot="10800000">
            <a:off x="5522969" y="1101212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 rot="10800000">
            <a:off x="4818978" y="1590666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 rot="-2785034">
            <a:off x="2766974" y="1252274"/>
            <a:ext cx="3250645" cy="1552644"/>
          </a:xfrm>
          <a:prstGeom prst="arc">
            <a:avLst>
              <a:gd name="adj1" fmla="val 13245151"/>
              <a:gd name="adj2" fmla="val 21550994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4373545" y="1010864"/>
            <a:ext cx="412010" cy="341427"/>
            <a:chOff x="4977610" y="3284671"/>
            <a:chExt cx="515400" cy="413400"/>
          </a:xfrm>
        </p:grpSpPr>
        <p:sp>
          <p:nvSpPr>
            <p:cNvPr id="144" name="Shape 144"/>
            <p:cNvSpPr/>
            <p:nvPr/>
          </p:nvSpPr>
          <p:spPr>
            <a:xfrm>
              <a:off x="4977610" y="3284671"/>
              <a:ext cx="515400" cy="413400"/>
            </a:xfrm>
            <a:prstGeom prst="cloudCallout">
              <a:avLst>
                <a:gd name="adj1" fmla="val -3468"/>
                <a:gd name="adj2" fmla="val 63714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Shape 145" descr="http://wish.org/~/media/Shared/72x72%20Icons-Blue%20on-transparent-bkgr/MAW_icon-72px-blue_on_transparent_28_envelope-thumb.ashx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551613">
              <a:off x="5082601" y="3336078"/>
              <a:ext cx="305380" cy="30538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46" name="Shape 146"/>
          <p:cNvSpPr/>
          <p:nvPr/>
        </p:nvSpPr>
        <p:spPr>
          <a:xfrm rot="10800000">
            <a:off x="5466146" y="81269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 rot="10800000">
            <a:off x="3328430" y="209186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 descr="http://files.softicons.com/download/internet-cons/practika-icons-by-dryicons/png/256/user.pn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327" y="1942016"/>
            <a:ext cx="477300" cy="477300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Shape 149" descr="http://files.softicons.com/download/internet-cons/practika-icons-by-dryicons/png/256/user.png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303" y="766337"/>
            <a:ext cx="486600" cy="486599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0" name="Shape 150" descr="http://files.softicons.com/download/internet-cons/practika-icons-by-dryicons/png/256/user.png"/>
          <p:cNvPicPr preferRelativeResize="0"/>
          <p:nvPr/>
        </p:nvPicPr>
        <p:blipFill/>
        <p:spPr>
          <a:xfrm>
            <a:off x="4355517" y="1476503"/>
            <a:ext cx="479400" cy="479399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1" name="Shape 151"/>
          <p:cNvGrpSpPr/>
          <p:nvPr/>
        </p:nvGrpSpPr>
        <p:grpSpPr>
          <a:xfrm>
            <a:off x="3302744" y="3847203"/>
            <a:ext cx="1362600" cy="956618"/>
            <a:chOff x="1975600" y="3447995"/>
            <a:chExt cx="1135974" cy="848667"/>
          </a:xfrm>
        </p:grpSpPr>
        <p:pic>
          <p:nvPicPr>
            <p:cNvPr id="152" name="Shape 152" descr="L:\Marketing Presentations\Screen Shots\YourTV Screen Shots\YourTV 1.3\iPad_Fullscreen_Recommendations+Related.png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474" y="3538566"/>
              <a:ext cx="938100" cy="6666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grpSp>
          <p:nvGrpSpPr>
            <p:cNvPr id="153" name="Shape 153"/>
            <p:cNvGrpSpPr/>
            <p:nvPr/>
          </p:nvGrpSpPr>
          <p:grpSpPr>
            <a:xfrm>
              <a:off x="1975600" y="3447995"/>
              <a:ext cx="1135974" cy="848667"/>
              <a:chOff x="1411108" y="3141200"/>
              <a:chExt cx="1535100" cy="1199700"/>
            </a:xfrm>
          </p:grpSpPr>
          <p:pic>
            <p:nvPicPr>
              <p:cNvPr id="154" name="Shape 154" descr="http://fc02.deviantart.net/fs71/f/2013/074/6/3/ipad_png_by_tatiana931220-d5y6avf.png"/>
              <p:cNvPicPr preferRelativeResize="0"/>
              <p:nvPr/>
            </p:nvPicPr>
            <p:blipFill rotWithShape="1">
              <a:blip r:embed="rId11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>
                <a:off x="1578808" y="2973500"/>
                <a:ext cx="1199700" cy="1535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9"/>
                  </a:srgbClr>
                </a:outerShdw>
              </a:effectLst>
            </p:spPr>
          </p:pic>
          <p:sp>
            <p:nvSpPr>
              <p:cNvPr id="155" name="Shape 155"/>
              <p:cNvSpPr/>
              <p:nvPr/>
            </p:nvSpPr>
            <p:spPr>
              <a:xfrm>
                <a:off x="2826400" y="3718550"/>
                <a:ext cx="91500" cy="91500"/>
              </a:xfrm>
              <a:prstGeom prst="ellipse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" name="Shape 156"/>
          <p:cNvSpPr/>
          <p:nvPr/>
        </p:nvSpPr>
        <p:spPr>
          <a:xfrm>
            <a:off x="495300" y="2647953"/>
            <a:ext cx="8153367" cy="14813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libri"/>
              </a:rPr>
              <a:t>Our goal is to enable video service providers to offer the best television experience on any screen, over any network, at any time. </a:t>
            </a:r>
          </a:p>
        </p:txBody>
      </p:sp>
      <p:grpSp>
        <p:nvGrpSpPr>
          <p:cNvPr id="157" name="Shape 157"/>
          <p:cNvGrpSpPr/>
          <p:nvPr/>
        </p:nvGrpSpPr>
        <p:grpSpPr>
          <a:xfrm>
            <a:off x="4859734" y="3486019"/>
            <a:ext cx="702665" cy="1207136"/>
            <a:chOff x="3473100" y="3028948"/>
            <a:chExt cx="608263" cy="977122"/>
          </a:xfrm>
        </p:grpSpPr>
        <p:pic>
          <p:nvPicPr>
            <p:cNvPr id="158" name="Shape 158" descr="L:\Marketing Presentations\Screen Shots\5.6\iPhone_Main_Menu.png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3181350"/>
              <a:ext cx="386400" cy="6363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grpSp>
          <p:nvGrpSpPr>
            <p:cNvPr id="159" name="Shape 159"/>
            <p:cNvGrpSpPr/>
            <p:nvPr/>
          </p:nvGrpSpPr>
          <p:grpSpPr>
            <a:xfrm>
              <a:off x="3473100" y="3028948"/>
              <a:ext cx="608263" cy="977122"/>
              <a:chOff x="3777235" y="2890085"/>
              <a:chExt cx="768300" cy="1393500"/>
            </a:xfrm>
          </p:grpSpPr>
          <p:pic>
            <p:nvPicPr>
              <p:cNvPr id="160" name="Shape 160" descr="http://meetrain.com/images/iphone5.png"/>
              <p:cNvPicPr preferRelativeResize="0"/>
              <p:nvPr/>
            </p:nvPicPr>
            <p:blipFill rotWithShape="1">
              <a:blip r:embed="rId1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77235" y="2890085"/>
                <a:ext cx="768300" cy="1393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9"/>
                  </a:srgbClr>
                </a:outerShdw>
              </a:effectLst>
            </p:spPr>
          </p:pic>
          <p:sp>
            <p:nvSpPr>
              <p:cNvPr id="161" name="Shape 161"/>
              <p:cNvSpPr/>
              <p:nvPr/>
            </p:nvSpPr>
            <p:spPr>
              <a:xfrm>
                <a:off x="4115614" y="4052930"/>
                <a:ext cx="85800" cy="80400"/>
              </a:xfrm>
              <a:prstGeom prst="ellipse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" name="Shape 162"/>
          <p:cNvGrpSpPr/>
          <p:nvPr/>
        </p:nvGrpSpPr>
        <p:grpSpPr>
          <a:xfrm>
            <a:off x="5791351" y="3847281"/>
            <a:ext cx="1295698" cy="939566"/>
            <a:chOff x="5676717" y="3508212"/>
            <a:chExt cx="1562400" cy="1120800"/>
          </a:xfrm>
        </p:grpSpPr>
        <p:pic>
          <p:nvPicPr>
            <p:cNvPr id="163" name="Shape 163" descr="C:\Users\efreund\Documents\Minerva\Marketing Presentations\Screen Shots\eichler-epg.jpg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1762" y="3597314"/>
              <a:ext cx="1405500" cy="784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pic>
          <p:nvPicPr>
            <p:cNvPr id="164" name="Shape 164" descr="http://topnews.in/law/files/lcd-tv2155.png"/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6717" y="3508212"/>
              <a:ext cx="1562400" cy="1120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65" name="Shape 165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cosystem Partner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LargeOval_Gl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259" y="1214145"/>
            <a:ext cx="3361200" cy="322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2970212" y="1483920"/>
            <a:ext cx="1869025" cy="1345500"/>
            <a:chOff x="2738665" y="2257296"/>
            <a:chExt cx="2392200" cy="1794000"/>
          </a:xfrm>
        </p:grpSpPr>
        <p:pic>
          <p:nvPicPr>
            <p:cNvPr id="172" name="Shape 172" descr="UpperLef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38665" y="2257296"/>
              <a:ext cx="2392200" cy="17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Shape 173"/>
            <p:cNvSpPr txBox="1"/>
            <p:nvPr/>
          </p:nvSpPr>
          <p:spPr>
            <a:xfrm>
              <a:off x="2749392" y="2691847"/>
              <a:ext cx="21948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Protection</a:t>
              </a: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4312082" y="1483914"/>
            <a:ext cx="1443608" cy="1807425"/>
            <a:chOff x="4469267" y="2257296"/>
            <a:chExt cx="1847700" cy="2409900"/>
          </a:xfrm>
        </p:grpSpPr>
        <p:pic>
          <p:nvPicPr>
            <p:cNvPr id="175" name="Shape 175" descr="UpperR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69267" y="2257296"/>
              <a:ext cx="1847700" cy="240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4775146" y="3323698"/>
              <a:ext cx="1352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Streaming</a:t>
              </a:r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2974139" y="2366928"/>
            <a:ext cx="1387823" cy="1800675"/>
            <a:chOff x="2742596" y="3434641"/>
            <a:chExt cx="1776300" cy="2400900"/>
          </a:xfrm>
        </p:grpSpPr>
        <p:pic>
          <p:nvPicPr>
            <p:cNvPr id="178" name="Shape 178" descr="BottomLef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2596" y="3434641"/>
              <a:ext cx="1776300" cy="240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Shape 179"/>
            <p:cNvSpPr txBox="1"/>
            <p:nvPr/>
          </p:nvSpPr>
          <p:spPr>
            <a:xfrm>
              <a:off x="2949147" y="4249423"/>
              <a:ext cx="106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Devices</a:t>
              </a: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3851823" y="2811392"/>
            <a:ext cx="1903715" cy="1345500"/>
            <a:chOff x="3880171" y="4041369"/>
            <a:chExt cx="2436600" cy="1794000"/>
          </a:xfrm>
        </p:grpSpPr>
        <p:pic>
          <p:nvPicPr>
            <p:cNvPr id="181" name="Shape 181" descr="Bottom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80171" y="4041369"/>
              <a:ext cx="2436600" cy="17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 txBox="1"/>
            <p:nvPr/>
          </p:nvSpPr>
          <p:spPr>
            <a:xfrm>
              <a:off x="4544105" y="4777967"/>
              <a:ext cx="1237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Encoding</a:t>
              </a:r>
            </a:p>
          </p:txBody>
        </p:sp>
      </p:grpSp>
      <p:pic>
        <p:nvPicPr>
          <p:cNvPr id="183" name="Shape 183" descr="verimatixlogo.png"/>
          <p:cNvPicPr preferRelativeResize="0"/>
          <p:nvPr/>
        </p:nvPicPr>
        <p:blipFill/>
        <p:spPr>
          <a:xfrm>
            <a:off x="1594674" y="1700052"/>
            <a:ext cx="1071600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anevia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0278" y="1417390"/>
            <a:ext cx="1071600" cy="5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Pac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74775" y="970169"/>
            <a:ext cx="633300" cy="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rovi_logo.pn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48" y="692137"/>
            <a:ext cx="567899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wnc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6547" y="1539700"/>
            <a:ext cx="739500" cy="2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Latens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95557" y="2922350"/>
            <a:ext cx="733200" cy="2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NewMarinerLogo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8580" y="4108100"/>
            <a:ext cx="1071600" cy="2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SeaChange International 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49855" y="2835769"/>
            <a:ext cx="1071600" cy="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ADB_Logo.png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53" y="2749208"/>
            <a:ext cx="540900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HarmonicLogo.png"/>
          <p:cNvPicPr preferRelativeResize="0"/>
          <p:nvPr/>
        </p:nvPicPr>
        <p:blipFill/>
        <p:spPr>
          <a:xfrm>
            <a:off x="249786" y="1977188"/>
            <a:ext cx="1071600" cy="3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entone.png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769" y="3939107"/>
            <a:ext cx="1071600" cy="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Channels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72400" y="2577961"/>
            <a:ext cx="1071600" cy="3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amino_IPTV.png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458" y="1474820"/>
            <a:ext cx="1071599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tribunemedia_logo.png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285" y="741647"/>
            <a:ext cx="903000" cy="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Calix_Logo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01946" y="3484167"/>
            <a:ext cx="1039800" cy="3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https://iss.arrisi.com/acct/arris/img/arris_logo0.png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41" y="936520"/>
            <a:ext cx="833400" cy="2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http://static.michaelfmcnamara.com/wp-content/uploads/2010/02/logo_juniper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19758" y="563108"/>
            <a:ext cx="1160700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http://celeram.com/images/39.jpg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557" y="4394912"/>
            <a:ext cx="1311600" cy="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http://www.tvover.net/content/binary/mediamelon_logo.jpg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685" y="4678935"/>
            <a:ext cx="1333500" cy="2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logo.png"/>
          <p:cNvPicPr preferRelativeResize="0"/>
          <p:nvPr/>
        </p:nvPicPr>
        <p:blipFill/>
        <p:spPr>
          <a:xfrm>
            <a:off x="6121766" y="3582501"/>
            <a:ext cx="847500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C:\Users\Marco\Desktop\minerva_logo_copy.png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3348" y="2613732"/>
            <a:ext cx="549000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upload.wikimedia.org/wikipedia/en/f/f7/ETI_Logo_beveled_small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972105" y="2102217"/>
            <a:ext cx="1233000" cy="4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upload.wikimedia.org/wikipedia/en/5/50/Vubiquity_logo.png"/>
          <p:cNvPicPr preferRelativeResize="0"/>
          <p:nvPr/>
        </p:nvPicPr>
        <p:blipFill rotWithShape="1"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87" y="3291371"/>
            <a:ext cx="1652100" cy="6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it1.com/wp-content/grand-media/image/IBM_logo_id20.png"/>
          <p:cNvPicPr preferRelativeResize="0"/>
          <p:nvPr/>
        </p:nvPicPr>
        <p:blipFill rotWithShape="1"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452" y="1002265"/>
            <a:ext cx="764400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362208" y="133352"/>
            <a:ext cx="5888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76206" y="133351"/>
            <a:ext cx="2667000" cy="305400"/>
          </a:xfrm>
          <a:prstGeom prst="rect">
            <a:avLst/>
          </a:prstGeom>
          <a:noFill/>
          <a:ln>
            <a:noFill/>
          </a:ln>
        </p:spPr>
        <p:txBody>
          <a:bodyPr wrap="square" lIns="65300" tIns="32650" rIns="65300" bIns="3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Ecosystem Partners |</a:t>
            </a:r>
          </a:p>
        </p:txBody>
      </p:sp>
      <p:pic>
        <p:nvPicPr>
          <p:cNvPr id="209" name="Shape 209" descr="http://www.minervanetworks.com/sites/default/files/styles/100s/public/image/ContentWise%20Logo_1.png?itok=CMSYuyoL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310722" y="4117076"/>
            <a:ext cx="1541100" cy="5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ttp://hcc.bannerview.com/os/resources/media/imagine.png"/>
          <p:cNvPicPr preferRelativeResize="0"/>
          <p:nvPr/>
        </p:nvPicPr>
        <p:blipFill rotWithShape="1">
          <a:blip r:embed="rId3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309" y="4485866"/>
            <a:ext cx="1035300" cy="3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43000" y="2143125"/>
            <a:ext cx="60960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32815" y="736282"/>
            <a:ext cx="2338805" cy="509087"/>
            <a:chOff x="1403648" y="892920"/>
            <a:chExt cx="4032423" cy="859800"/>
          </a:xfrm>
        </p:grpSpPr>
        <p:pic>
          <p:nvPicPr>
            <p:cNvPr id="215" name="Shape 215" descr="C:\Users\Marco\Desktop\Synced Docs\Minerva\Documents\Company\General presentations\2012\December\minerva_logo_landscape copy.png"/>
            <p:cNvPicPr preferRelativeResize="0"/>
            <p:nvPr/>
          </p:nvPicPr>
          <p:blipFill/>
          <p:spPr>
            <a:xfrm>
              <a:off x="1403648" y="939529"/>
              <a:ext cx="960600" cy="75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6671" y="892920"/>
              <a:ext cx="3179400" cy="85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09600" y="10701"/>
            <a:ext cx="7924800" cy="7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609600" y="728402"/>
            <a:ext cx="7924800" cy="31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buClr>
                <a:srgbClr val="FEAE23"/>
              </a:buClr>
              <a:buFont typeface="Arial"/>
              <a:buNone/>
              <a:defRPr sz="2000" b="0" i="1" u="none" strike="noStrike" cap="none">
                <a:solidFill>
                  <a:srgbClr val="FEAE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107950" algn="r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http://www.minervanetworks.com/wp-content/uploads/2014/09/Minerva-Logo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092" y="123479"/>
            <a:ext cx="6444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24687" y="112856"/>
            <a:ext cx="8229600" cy="5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Helvetica Neue Light"/>
              <a:buNone/>
              <a:defRPr sz="3200" b="0" i="0" u="none" strike="noStrike" cap="none">
                <a:solidFill>
                  <a:srgbClr val="0070C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95537" y="1454725"/>
            <a:ext cx="4020300" cy="31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51435" algn="l" rtl="0">
              <a:spcBef>
                <a:spcPts val="420"/>
              </a:spcBef>
              <a:buClr>
                <a:srgbClr val="0F51BF"/>
              </a:buClr>
              <a:buSzPct val="9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10160" algn="l" rtl="0">
              <a:spcBef>
                <a:spcPts val="320"/>
              </a:spcBef>
              <a:buClr>
                <a:schemeClr val="dk1"/>
              </a:buClr>
              <a:buSzPct val="9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4716016" y="1454225"/>
            <a:ext cx="4032300" cy="31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51435" algn="l" rtl="0">
              <a:spcBef>
                <a:spcPts val="420"/>
              </a:spcBef>
              <a:buClr>
                <a:srgbClr val="0F51BF"/>
              </a:buClr>
              <a:buSzPct val="9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10160" algn="l" rtl="0">
              <a:spcBef>
                <a:spcPts val="320"/>
              </a:spcBef>
              <a:buClr>
                <a:schemeClr val="dk1"/>
              </a:buClr>
              <a:buSzPct val="9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3"/>
          </p:nvPr>
        </p:nvSpPr>
        <p:spPr>
          <a:xfrm>
            <a:off x="395287" y="893762"/>
            <a:ext cx="4021200" cy="4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0F51BF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73660" algn="l" rtl="0">
              <a:spcBef>
                <a:spcPts val="480"/>
              </a:spcBef>
              <a:buClr>
                <a:schemeClr val="dk1"/>
              </a:buClr>
              <a:buSzPct val="9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4"/>
          </p:nvPr>
        </p:nvSpPr>
        <p:spPr>
          <a:xfrm>
            <a:off x="4714478" y="890298"/>
            <a:ext cx="4021200" cy="4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0F51BF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73660" algn="l" rtl="0">
              <a:spcBef>
                <a:spcPts val="480"/>
              </a:spcBef>
              <a:buClr>
                <a:schemeClr val="dk1"/>
              </a:buClr>
              <a:buSzPct val="9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7302546" y="4815030"/>
            <a:ext cx="1544100" cy="23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24242"/>
              </a:buClr>
              <a:buSzPct val="25000"/>
              <a:buFont typeface="Calibri"/>
              <a:buNone/>
            </a:pPr>
            <a:r>
              <a:rPr lang="en" sz="900" b="0" u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Minerva Confidential    </a:t>
            </a:r>
            <a:r>
              <a:rPr lang="en" sz="9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l    </a:t>
            </a:r>
            <a:fld id="{00000000-1234-1234-1234-123412341234}" type="slidenum">
              <a:rPr lang="en" sz="9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6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tiff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4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55" y="604649"/>
            <a:ext cx="2083138" cy="4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04800" y="3707587"/>
            <a:ext cx="3102300" cy="38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www.minervanetworks.com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04800" y="2760712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Video Service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Delivery Platform</a:t>
            </a:r>
          </a:p>
        </p:txBody>
      </p:sp>
      <p:pic>
        <p:nvPicPr>
          <p:cNvPr id="1026" name="Picture 2" descr="ll_Devices_Templat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9032" y="0"/>
            <a:ext cx="55349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77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Operator Friendly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33400" y="2259825"/>
            <a:ext cx="3914100" cy="9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Scalable, Cloud Ready, Modular, Open APIs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Migrate From Any Legacy Network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685800" y="3174225"/>
            <a:ext cx="3914100" cy="171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IPTV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CABLE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SATELLITE</a:t>
            </a:r>
          </a:p>
        </p:txBody>
      </p:sp>
      <p:pic>
        <p:nvPicPr>
          <p:cNvPr id="8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333475" y="3668712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Preserve Legacy Investment</a:t>
            </a: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560" y="1646587"/>
            <a:ext cx="1400099" cy="3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00" y="1615690"/>
            <a:ext cx="861300" cy="4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525" y="684824"/>
            <a:ext cx="1249500" cy="4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765" y="4090341"/>
            <a:ext cx="1561499" cy="5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997" y="3372695"/>
            <a:ext cx="614100" cy="2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675" y="747100"/>
            <a:ext cx="1137900" cy="3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104" y="2544762"/>
            <a:ext cx="1671300" cy="2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025" y="1537099"/>
            <a:ext cx="1324500" cy="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897" y="2480994"/>
            <a:ext cx="1137900" cy="2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483" y="2528054"/>
            <a:ext cx="833100" cy="3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05" y="783615"/>
            <a:ext cx="1249500" cy="2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350" y="3914784"/>
            <a:ext cx="627393" cy="761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570" y="3197054"/>
            <a:ext cx="1435764" cy="324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697" y="3276883"/>
            <a:ext cx="1344676" cy="432403"/>
          </a:xfrm>
          <a:prstGeom prst="rect">
            <a:avLst/>
          </a:prstGeom>
        </p:spPr>
      </p:pic>
      <p:pic>
        <p:nvPicPr>
          <p:cNvPr id="22" name="Shape 257"/>
          <p:cNvPicPr preferRelativeResize="0"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78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402000" y="3746537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Cloud Ready, Scalable Edge Architecture</a:t>
            </a:r>
          </a:p>
        </p:txBody>
      </p:sp>
      <p:grpSp>
        <p:nvGrpSpPr>
          <p:cNvPr id="377" name="Shape 377"/>
          <p:cNvGrpSpPr/>
          <p:nvPr/>
        </p:nvGrpSpPr>
        <p:grpSpPr>
          <a:xfrm>
            <a:off x="4822057" y="1040182"/>
            <a:ext cx="2741935" cy="1637312"/>
            <a:chOff x="1855299" y="905249"/>
            <a:chExt cx="2568798" cy="1533925"/>
          </a:xfrm>
        </p:grpSpPr>
        <p:pic>
          <p:nvPicPr>
            <p:cNvPr id="378" name="Shape 378" descr="Cloud_blue@2x.png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5299" y="905249"/>
              <a:ext cx="2568798" cy="153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Shape 379"/>
            <p:cNvSpPr txBox="1"/>
            <p:nvPr/>
          </p:nvSpPr>
          <p:spPr>
            <a:xfrm>
              <a:off x="2106950" y="1644300"/>
              <a:ext cx="2065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Access Network</a:t>
              </a:r>
            </a:p>
          </p:txBody>
        </p:sp>
      </p:grpSp>
      <p:pic>
        <p:nvPicPr>
          <p:cNvPr id="380" name="Shape 380" descr="Cloud_blue@2x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993" y="960296"/>
            <a:ext cx="2875771" cy="171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1936815" y="1787663"/>
            <a:ext cx="2312399" cy="4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WAN or Internet</a:t>
            </a:r>
          </a:p>
        </p:txBody>
      </p:sp>
      <p:sp>
        <p:nvSpPr>
          <p:cNvPr id="382" name="Shape 382"/>
          <p:cNvSpPr/>
          <p:nvPr/>
        </p:nvSpPr>
        <p:spPr>
          <a:xfrm>
            <a:off x="4089314" y="1160247"/>
            <a:ext cx="1270200" cy="428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4089314" y="1192576"/>
            <a:ext cx="12702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EDGE</a:t>
            </a:r>
          </a:p>
        </p:txBody>
      </p:sp>
      <p:sp>
        <p:nvSpPr>
          <p:cNvPr id="384" name="Shape 384"/>
          <p:cNvSpPr/>
          <p:nvPr/>
        </p:nvSpPr>
        <p:spPr>
          <a:xfrm>
            <a:off x="884837" y="1730075"/>
            <a:ext cx="1344600" cy="453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884837" y="1771925"/>
            <a:ext cx="13446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BACK OFFICE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7" y="1481837"/>
            <a:ext cx="487366" cy="4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4089361" y="2325115"/>
            <a:ext cx="1270109" cy="42847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3934224" y="2349350"/>
            <a:ext cx="15804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CORE ROUTERS</a:t>
            </a:r>
          </a:p>
        </p:txBody>
      </p:sp>
      <p:sp>
        <p:nvSpPr>
          <p:cNvPr id="389" name="Shape 389"/>
          <p:cNvSpPr/>
          <p:nvPr/>
        </p:nvSpPr>
        <p:spPr>
          <a:xfrm>
            <a:off x="4089361" y="1742651"/>
            <a:ext cx="1270109" cy="42847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4089361" y="1766880"/>
            <a:ext cx="12702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CDN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074" y="952162"/>
            <a:ext cx="460351" cy="3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7229750" y="1683262"/>
            <a:ext cx="1344600" cy="453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7229750" y="1725112"/>
            <a:ext cx="13446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 CLIENTS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007" y="1481837"/>
            <a:ext cx="487366" cy="40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57"/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90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402000" y="3442507"/>
            <a:ext cx="4592700" cy="14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Modular, Open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&amp; Scalable Platform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3685836" y="555462"/>
            <a:ext cx="5369079" cy="4163369"/>
            <a:chOff x="1964941" y="-110133"/>
            <a:chExt cx="6922485" cy="5367933"/>
          </a:xfrm>
        </p:grpSpPr>
        <p:sp>
          <p:nvSpPr>
            <p:cNvPr id="404" name="Shape 404"/>
            <p:cNvSpPr/>
            <p:nvPr/>
          </p:nvSpPr>
          <p:spPr>
            <a:xfrm>
              <a:off x="4075992" y="927723"/>
              <a:ext cx="3308100" cy="33081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05" name="Shape 405"/>
            <p:cNvGrpSpPr/>
            <p:nvPr/>
          </p:nvGrpSpPr>
          <p:grpSpPr>
            <a:xfrm>
              <a:off x="3581400" y="2602091"/>
              <a:ext cx="838200" cy="821400"/>
              <a:chOff x="213492" y="2417318"/>
              <a:chExt cx="838200" cy="82140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265042" y="247567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07" name="Shape 407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3492" y="2417318"/>
                <a:ext cx="838200" cy="821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8" name="Shape 408"/>
            <p:cNvGrpSpPr/>
            <p:nvPr/>
          </p:nvGrpSpPr>
          <p:grpSpPr>
            <a:xfrm>
              <a:off x="7030278" y="2542675"/>
              <a:ext cx="911400" cy="880500"/>
              <a:chOff x="3662371" y="2357902"/>
              <a:chExt cx="911400" cy="880500"/>
            </a:xfrm>
          </p:grpSpPr>
          <p:sp>
            <p:nvSpPr>
              <p:cNvPr id="409" name="Shape 409"/>
              <p:cNvSpPr/>
              <p:nvPr/>
            </p:nvSpPr>
            <p:spPr>
              <a:xfrm>
                <a:off x="3766930" y="2492238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0" name="Shape 410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62371" y="2357902"/>
                <a:ext cx="911400" cy="880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1" name="Shape 411"/>
            <p:cNvGrpSpPr/>
            <p:nvPr/>
          </p:nvGrpSpPr>
          <p:grpSpPr>
            <a:xfrm>
              <a:off x="6751983" y="1120715"/>
              <a:ext cx="861300" cy="815699"/>
              <a:chOff x="3384076" y="935942"/>
              <a:chExt cx="861300" cy="815700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3488635" y="971550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3" name="Shape 413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84076" y="935942"/>
                <a:ext cx="861300" cy="815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4" name="Shape 414"/>
            <p:cNvGrpSpPr/>
            <p:nvPr/>
          </p:nvGrpSpPr>
          <p:grpSpPr>
            <a:xfrm>
              <a:off x="4562060" y="3832858"/>
              <a:ext cx="871800" cy="796200"/>
              <a:chOff x="1194153" y="3648085"/>
              <a:chExt cx="871799" cy="796200"/>
            </a:xfrm>
          </p:grpSpPr>
          <p:sp>
            <p:nvSpPr>
              <p:cNvPr id="415" name="Shape 415"/>
              <p:cNvSpPr/>
              <p:nvPr/>
            </p:nvSpPr>
            <p:spPr>
              <a:xfrm>
                <a:off x="1265582" y="3694871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6" name="Shape 416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4153" y="3648085"/>
                <a:ext cx="871799" cy="79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7" name="Shape 417"/>
            <p:cNvGrpSpPr/>
            <p:nvPr/>
          </p:nvGrpSpPr>
          <p:grpSpPr>
            <a:xfrm>
              <a:off x="5294242" y="394322"/>
              <a:ext cx="871800" cy="796200"/>
              <a:chOff x="1926335" y="209550"/>
              <a:chExt cx="871800" cy="796200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2009360" y="25593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9" name="Shape 419"/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6335" y="209550"/>
                <a:ext cx="871800" cy="79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0" name="Shape 420"/>
            <p:cNvGrpSpPr/>
            <p:nvPr/>
          </p:nvGrpSpPr>
          <p:grpSpPr>
            <a:xfrm>
              <a:off x="3843130" y="1041868"/>
              <a:ext cx="994800" cy="856499"/>
              <a:chOff x="475222" y="857095"/>
              <a:chExt cx="994800" cy="856500"/>
            </a:xfrm>
          </p:grpSpPr>
          <p:sp>
            <p:nvSpPr>
              <p:cNvPr id="421" name="Shape 421"/>
              <p:cNvSpPr/>
              <p:nvPr/>
            </p:nvSpPr>
            <p:spPr>
              <a:xfrm>
                <a:off x="626164" y="94173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22" name="Shape 422"/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222" y="857095"/>
                <a:ext cx="994800" cy="856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3" name="Shape 423"/>
            <p:cNvGrpSpPr/>
            <p:nvPr/>
          </p:nvGrpSpPr>
          <p:grpSpPr>
            <a:xfrm>
              <a:off x="6135755" y="3841240"/>
              <a:ext cx="867600" cy="779400"/>
              <a:chOff x="2767848" y="3656467"/>
              <a:chExt cx="867600" cy="779400"/>
            </a:xfrm>
          </p:grpSpPr>
          <p:sp>
            <p:nvSpPr>
              <p:cNvPr id="424" name="Shape 424"/>
              <p:cNvSpPr/>
              <p:nvPr/>
            </p:nvSpPr>
            <p:spPr>
              <a:xfrm>
                <a:off x="2832651" y="3711437"/>
                <a:ext cx="685799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25" name="Shape 425"/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67848" y="3656467"/>
                <a:ext cx="867600" cy="77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6" name="Shape 426"/>
            <p:cNvGrpSpPr/>
            <p:nvPr/>
          </p:nvGrpSpPr>
          <p:grpSpPr>
            <a:xfrm>
              <a:off x="4848645" y="1689723"/>
              <a:ext cx="1757761" cy="1752600"/>
              <a:chOff x="4848645" y="1689723"/>
              <a:chExt cx="1757761" cy="1752600"/>
            </a:xfrm>
          </p:grpSpPr>
          <p:sp>
            <p:nvSpPr>
              <p:cNvPr id="427" name="Shape 427"/>
              <p:cNvSpPr/>
              <p:nvPr/>
            </p:nvSpPr>
            <p:spPr>
              <a:xfrm>
                <a:off x="4853807" y="1689723"/>
                <a:ext cx="1752600" cy="1752600"/>
              </a:xfrm>
              <a:prstGeom prst="ellipse">
                <a:avLst/>
              </a:prstGeom>
              <a:solidFill>
                <a:srgbClr val="4E80BD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8" name="Shape 428"/>
              <p:cNvSpPr txBox="1"/>
              <p:nvPr/>
            </p:nvSpPr>
            <p:spPr>
              <a:xfrm>
                <a:off x="4848645" y="1944098"/>
                <a:ext cx="1752600" cy="11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lt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Video Services Management</a:t>
                </a:r>
              </a:p>
            </p:txBody>
          </p:sp>
        </p:grpSp>
        <p:sp>
          <p:nvSpPr>
            <p:cNvPr id="429" name="Shape 429"/>
            <p:cNvSpPr txBox="1"/>
            <p:nvPr/>
          </p:nvSpPr>
          <p:spPr>
            <a:xfrm>
              <a:off x="6172185" y="4572000"/>
              <a:ext cx="2212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Device Management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1964941" y="2558213"/>
              <a:ext cx="1828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Asset &amp; Metadata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3230865" y="4005534"/>
              <a:ext cx="2212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Federated</a:t>
              </a:r>
            </a:p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Search</a:t>
              </a: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7134826" y="3425717"/>
              <a:ext cx="175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Channel &amp; Package Management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6751990" y="491264"/>
              <a:ext cx="1752600" cy="584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Subscriber Management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4499771" y="-110133"/>
              <a:ext cx="244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Recommendations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2209788" y="1200150"/>
              <a:ext cx="182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pic>
        <p:nvPicPr>
          <p:cNvPr id="38" name="Shape 257"/>
          <p:cNvPicPr preferRelativeResize="0"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3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86" y="2097900"/>
            <a:ext cx="4151828" cy="9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7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Compelling Subscriber Experience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Filters for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ease of discovery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Trending and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imilar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en-US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mpulse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iewing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Federated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earch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Personalized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ecommendations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Consistent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xperience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cross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evices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Shape 260" descr="Filters_TV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2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Personalized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Home Page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33400" y="22598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Personalized recommendations based on viewing history</a:t>
            </a:r>
          </a:p>
        </p:txBody>
      </p:sp>
      <p:pic>
        <p:nvPicPr>
          <p:cNvPr id="269" name="Shape 269" descr="Landing_TV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33400" y="2935550"/>
            <a:ext cx="3914100" cy="38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Live TV, Recordings and VOD all on one page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533400" y="338597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Continue Watching for rented or partially watched shows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2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Multi-Screen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PHONES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TABLETS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STICKS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PLAYERS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COMPUTERS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500" y="2908250"/>
            <a:ext cx="2809500" cy="5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899" y="555449"/>
            <a:ext cx="745200" cy="8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946" y="3785525"/>
            <a:ext cx="1968607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50" y="682188"/>
            <a:ext cx="2039400" cy="6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49" y="1845675"/>
            <a:ext cx="328098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7"/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3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4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 descr="All_Screens_Mobile_0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237850" y="3674537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Consistent Experience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On All Platforms</a:t>
            </a:r>
          </a:p>
        </p:txBody>
      </p:sp>
      <p:pic>
        <p:nvPicPr>
          <p:cNvPr id="5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74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Series and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Binge Watching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SEARCH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BROWSE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FILTER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BINGE VOD SERIES</a:t>
            </a:r>
          </a:p>
        </p:txBody>
      </p:sp>
      <p:pic>
        <p:nvPicPr>
          <p:cNvPr id="302" name="Shape 302" descr="Series_TV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TV Series, Seasons And Episodes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33400" y="2259825"/>
            <a:ext cx="40665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Easily select a season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Scroll through all episodes across seasons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Quickly discover new content from similar titles</a:t>
            </a:r>
          </a:p>
        </p:txBody>
      </p:sp>
      <p:pic>
        <p:nvPicPr>
          <p:cNvPr id="312" name="Shape 312" descr="Series_TV_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4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Binge Watching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33400" y="2259825"/>
            <a:ext cx="4066500" cy="4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Autoplay next episode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Shape 322" descr="Binge_TV.png"/>
          <p:cNvPicPr preferRelativeResize="0"/>
          <p:nvPr/>
        </p:nvPicPr>
        <p:blipFill/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533400" y="27107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Recommends similar content if no new episodes are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72000" y="-39328"/>
            <a:ext cx="5250426" cy="5241755"/>
          </a:xfrm>
          <a:prstGeom prst="rect">
            <a:avLst/>
          </a:prstGeom>
        </p:spPr>
      </p:pic>
      <p:pic>
        <p:nvPicPr>
          <p:cNvPr id="9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4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Promotional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</a:p>
        </p:txBody>
      </p:sp>
      <p:pic>
        <p:nvPicPr>
          <p:cNvPr id="332" name="Shape 332" descr="Upselling_TV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533400" y="22598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 EPG for content merchandizing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33400" y="264925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Enable on-screen purchases of premium channel packages or VOD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03875" y="3336943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Conduct A/B testing</a:t>
            </a:r>
          </a:p>
        </p:txBody>
      </p:sp>
      <p:pic>
        <p:nvPicPr>
          <p:cNvPr id="9" name="Shape 257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4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220</Words>
  <Application>Microsoft Office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Natalie McGuire</cp:lastModifiedBy>
  <cp:revision>6</cp:revision>
  <dcterms:modified xsi:type="dcterms:W3CDTF">2017-09-26T19:23:11Z</dcterms:modified>
</cp:coreProperties>
</file>